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80"/>
  </p:notesMasterIdLst>
  <p:sldIdLst>
    <p:sldId id="282" r:id="rId4"/>
    <p:sldId id="269" r:id="rId5"/>
    <p:sldId id="318" r:id="rId6"/>
    <p:sldId id="258" r:id="rId7"/>
    <p:sldId id="270" r:id="rId8"/>
    <p:sldId id="271" r:id="rId9"/>
    <p:sldId id="338" r:id="rId10"/>
    <p:sldId id="279" r:id="rId11"/>
    <p:sldId id="315" r:id="rId12"/>
    <p:sldId id="314" r:id="rId13"/>
    <p:sldId id="292" r:id="rId14"/>
    <p:sldId id="276" r:id="rId15"/>
    <p:sldId id="273" r:id="rId16"/>
    <p:sldId id="277" r:id="rId17"/>
    <p:sldId id="278" r:id="rId18"/>
    <p:sldId id="284" r:id="rId19"/>
    <p:sldId id="336" r:id="rId20"/>
    <p:sldId id="337" r:id="rId21"/>
    <p:sldId id="334" r:id="rId22"/>
    <p:sldId id="335" r:id="rId23"/>
    <p:sldId id="333" r:id="rId24"/>
    <p:sldId id="344" r:id="rId25"/>
    <p:sldId id="294" r:id="rId26"/>
    <p:sldId id="346" r:id="rId27"/>
    <p:sldId id="296" r:id="rId28"/>
    <p:sldId id="342" r:id="rId29"/>
    <p:sldId id="343" r:id="rId30"/>
    <p:sldId id="345" r:id="rId31"/>
    <p:sldId id="320" r:id="rId32"/>
    <p:sldId id="297" r:id="rId33"/>
    <p:sldId id="321" r:id="rId34"/>
    <p:sldId id="322" r:id="rId35"/>
    <p:sldId id="329" r:id="rId36"/>
    <p:sldId id="330" r:id="rId37"/>
    <p:sldId id="285" r:id="rId38"/>
    <p:sldId id="287" r:id="rId39"/>
    <p:sldId id="288" r:id="rId40"/>
    <p:sldId id="289" r:id="rId41"/>
    <p:sldId id="299" r:id="rId42"/>
    <p:sldId id="290" r:id="rId43"/>
    <p:sldId id="291" r:id="rId44"/>
    <p:sldId id="286" r:id="rId45"/>
    <p:sldId id="298" r:id="rId46"/>
    <p:sldId id="300" r:id="rId47"/>
    <p:sldId id="324" r:id="rId48"/>
    <p:sldId id="260" r:id="rId49"/>
    <p:sldId id="261" r:id="rId50"/>
    <p:sldId id="325" r:id="rId51"/>
    <p:sldId id="323" r:id="rId52"/>
    <p:sldId id="301" r:id="rId53"/>
    <p:sldId id="302" r:id="rId54"/>
    <p:sldId id="303" r:id="rId55"/>
    <p:sldId id="326" r:id="rId56"/>
    <p:sldId id="327" r:id="rId57"/>
    <p:sldId id="328" r:id="rId58"/>
    <p:sldId id="340" r:id="rId59"/>
    <p:sldId id="341" r:id="rId60"/>
    <p:sldId id="339" r:id="rId61"/>
    <p:sldId id="304" r:id="rId62"/>
    <p:sldId id="305" r:id="rId63"/>
    <p:sldId id="306" r:id="rId64"/>
    <p:sldId id="307" r:id="rId65"/>
    <p:sldId id="308" r:id="rId66"/>
    <p:sldId id="309" r:id="rId67"/>
    <p:sldId id="310" r:id="rId68"/>
    <p:sldId id="311" r:id="rId69"/>
    <p:sldId id="331" r:id="rId70"/>
    <p:sldId id="332" r:id="rId71"/>
    <p:sldId id="272" r:id="rId72"/>
    <p:sldId id="262" r:id="rId73"/>
    <p:sldId id="263" r:id="rId74"/>
    <p:sldId id="275" r:id="rId75"/>
    <p:sldId id="265" r:id="rId76"/>
    <p:sldId id="266" r:id="rId77"/>
    <p:sldId id="267" r:id="rId78"/>
    <p:sldId id="268" r:id="rId7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6" autoAdjust="0"/>
    <p:restoredTop sz="81486" autoAdjust="0"/>
  </p:normalViewPr>
  <p:slideViewPr>
    <p:cSldViewPr snapToGrid="0" snapToObjects="1">
      <p:cViewPr>
        <p:scale>
          <a:sx n="66" d="100"/>
          <a:sy n="66" d="100"/>
        </p:scale>
        <p:origin x="2352" y="80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DD126-3AF0-4D10-910D-064A579DF25B}" type="datetimeFigureOut">
              <a:rPr lang="ru-RU" smtClean="0"/>
              <a:t>03.12.2025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DD292-49D8-42AA-B0F2-538169E00BD9}" type="slidenum">
              <a:rPr lang="ru-RU" smtClean="0"/>
              <a:t>‹#›</a:t>
            </a:fld>
            <a:endParaRPr lang="ru-RU"/>
          </a:p>
        </p:txBody>
      </p:sp>
    </p:spTree>
    <p:extLst>
      <p:ext uri="{BB962C8B-B14F-4D97-AF65-F5344CB8AC3E}">
        <p14:creationId xmlns:p14="http://schemas.microsoft.com/office/powerpoint/2010/main" val="129953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Разрезаем картинку размерности (W x H x С) на </a:t>
            </a:r>
            <a:r>
              <a:rPr lang="ru-RU" sz="1200" b="0" i="0" kern="1200" dirty="0" err="1" smtClean="0">
                <a:solidFill>
                  <a:schemeClr val="tx1"/>
                </a:solidFill>
                <a:effectLst/>
                <a:latin typeface="+mn-lt"/>
                <a:ea typeface="+mn-ea"/>
                <a:cs typeface="+mn-cs"/>
              </a:rPr>
              <a:t>патчи</a:t>
            </a:r>
            <a:r>
              <a:rPr lang="ru-RU" sz="1200" b="0" i="0" kern="1200" dirty="0" smtClean="0">
                <a:solidFill>
                  <a:schemeClr val="tx1"/>
                </a:solidFill>
                <a:effectLst/>
                <a:latin typeface="+mn-lt"/>
                <a:ea typeface="+mn-ea"/>
                <a:cs typeface="+mn-cs"/>
              </a:rPr>
              <a:t> размерности (P x P x С);</a:t>
            </a:r>
          </a:p>
          <a:p>
            <a:r>
              <a:rPr lang="ru-RU" sz="1200" b="0" i="0" kern="1200" dirty="0" err="1" smtClean="0">
                <a:solidFill>
                  <a:schemeClr val="tx1"/>
                </a:solidFill>
                <a:effectLst/>
                <a:latin typeface="+mn-lt"/>
                <a:ea typeface="+mn-ea"/>
                <a:cs typeface="+mn-cs"/>
              </a:rPr>
              <a:t>Патчи</a:t>
            </a:r>
            <a:r>
              <a:rPr lang="ru-RU" sz="1200" b="0" i="0" kern="1200" dirty="0" smtClean="0">
                <a:solidFill>
                  <a:schemeClr val="tx1"/>
                </a:solidFill>
                <a:effectLst/>
                <a:latin typeface="+mn-lt"/>
                <a:ea typeface="+mn-ea"/>
                <a:cs typeface="+mn-cs"/>
              </a:rPr>
              <a:t> размерности (P x P x С) </a:t>
            </a:r>
            <a:r>
              <a:rPr lang="ru-RU" sz="1200" b="0" i="0" kern="1200" dirty="0" err="1" smtClean="0">
                <a:solidFill>
                  <a:schemeClr val="tx1"/>
                </a:solidFill>
                <a:effectLst/>
                <a:latin typeface="+mn-lt"/>
                <a:ea typeface="+mn-ea"/>
                <a:cs typeface="+mn-cs"/>
              </a:rPr>
              <a:t>решейпим</a:t>
            </a:r>
            <a:r>
              <a:rPr lang="ru-RU" sz="1200" b="0" i="0" kern="1200" dirty="0" smtClean="0">
                <a:solidFill>
                  <a:schemeClr val="tx1"/>
                </a:solidFill>
                <a:effectLst/>
                <a:latin typeface="+mn-lt"/>
                <a:ea typeface="+mn-ea"/>
                <a:cs typeface="+mn-cs"/>
              </a:rPr>
              <a:t> в вектора размерности (1 x (P*P*С)).</a:t>
            </a:r>
          </a:p>
          <a:p>
            <a:r>
              <a:rPr lang="en-US" dirty="0" smtClean="0"/>
              <a:t>https://blog.deepschool.ru/cv/vit-vision-transformer/</a:t>
            </a:r>
            <a:endParaRPr lang="ru-RU" dirty="0"/>
          </a:p>
        </p:txBody>
      </p:sp>
      <p:sp>
        <p:nvSpPr>
          <p:cNvPr id="4" name="Номер слайда 3"/>
          <p:cNvSpPr>
            <a:spLocks noGrp="1"/>
          </p:cNvSpPr>
          <p:nvPr>
            <p:ph type="sldNum" sz="quarter" idx="10"/>
          </p:nvPr>
        </p:nvSpPr>
        <p:spPr/>
        <p:txBody>
          <a:bodyPr/>
          <a:lstStyle/>
          <a:p>
            <a:fld id="{252DD292-49D8-42AA-B0F2-538169E00BD9}" type="slidenum">
              <a:rPr lang="ru-RU" smtClean="0"/>
              <a:t>6</a:t>
            </a:fld>
            <a:endParaRPr lang="ru-RU"/>
          </a:p>
        </p:txBody>
      </p:sp>
    </p:spTree>
    <p:extLst>
      <p:ext uri="{BB962C8B-B14F-4D97-AF65-F5344CB8AC3E}">
        <p14:creationId xmlns:p14="http://schemas.microsoft.com/office/powerpoint/2010/main" val="115561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52DD292-49D8-42AA-B0F2-538169E00BD9}" type="slidenum">
              <a:rPr lang="ru-RU" smtClean="0"/>
              <a:t>27</a:t>
            </a:fld>
            <a:endParaRPr lang="ru-RU"/>
          </a:p>
        </p:txBody>
      </p:sp>
    </p:spTree>
    <p:extLst>
      <p:ext uri="{BB962C8B-B14F-4D97-AF65-F5344CB8AC3E}">
        <p14:creationId xmlns:p14="http://schemas.microsoft.com/office/powerpoint/2010/main" val="94116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74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07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8E3B79-0500-D649-90C1-019E93C0062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D40CBC7-CF50-2A48-A5EE-73459E72F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BFFA470-542D-E143-A263-D65D33066312}"/>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5" name="Нижний колонтитул 4">
            <a:extLst>
              <a:ext uri="{FF2B5EF4-FFF2-40B4-BE49-F238E27FC236}">
                <a16:creationId xmlns:a16="http://schemas.microsoft.com/office/drawing/2014/main" id="{82A005A2-6F92-E64D-8A77-92C09DC457E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52825F-2500-AA46-A5DE-8FC9F6BEAF2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196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921D7A-3B72-AF47-AD59-ED4636BF861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879EA07-D792-9248-86E7-60BB75B751A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CF54B4-6F66-C94C-8E5E-BFEC07EE2F42}"/>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5" name="Нижний колонтитул 4">
            <a:extLst>
              <a:ext uri="{FF2B5EF4-FFF2-40B4-BE49-F238E27FC236}">
                <a16:creationId xmlns:a16="http://schemas.microsoft.com/office/drawing/2014/main" id="{A6248349-4DA1-5443-88F7-B199804AA89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7C6B6E3-E85E-3947-A0CB-EE2417ACDA3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386719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CA72E3-8237-BF4E-AD88-6328803635D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A36EBCF-9AC8-DB4A-8F23-DCBD7568FE4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1E9BD3A-DB09-FC47-9439-7173213E3033}"/>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5" name="Нижний колонтитул 4">
            <a:extLst>
              <a:ext uri="{FF2B5EF4-FFF2-40B4-BE49-F238E27FC236}">
                <a16:creationId xmlns:a16="http://schemas.microsoft.com/office/drawing/2014/main" id="{51084376-2A17-7A4C-B095-EF23DC3459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ACE835D-CE75-2246-92E8-D00BC4A7A047}"/>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722931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428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5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999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775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0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394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326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8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53BCD9-D698-8C4E-8064-92BF8A11682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C8B409E-EF4B-664E-9F44-36CDF3B5905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4054AB8-C50A-8C45-BFB7-A9D5CE8BC534}"/>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5" name="Нижний колонтитул 4">
            <a:extLst>
              <a:ext uri="{FF2B5EF4-FFF2-40B4-BE49-F238E27FC236}">
                <a16:creationId xmlns:a16="http://schemas.microsoft.com/office/drawing/2014/main" id="{EB0B6220-9DCC-904A-B1F4-8A68FE3D9D1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4ACEC2D-363C-4743-8BD1-F6B5F10F36FF}"/>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3708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58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502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27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154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939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092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229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793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249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36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21843E-862A-C641-A79C-8B3543F4CB1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FADB211-BB36-E14E-9555-C18EF033E4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81DB77D-C3D9-5D48-B24A-138FE99E351D}"/>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5" name="Нижний колонтитул 4">
            <a:extLst>
              <a:ext uri="{FF2B5EF4-FFF2-40B4-BE49-F238E27FC236}">
                <a16:creationId xmlns:a16="http://schemas.microsoft.com/office/drawing/2014/main" id="{955FC4C2-7584-674C-8229-113034B1A13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B61C87-F8B3-E048-8462-C6930ACB9410}"/>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944887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180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16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823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54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BBCD94-5F89-274A-A076-80DE93A3DB0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51B682F-3026-9642-8DE5-910340BC7C4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AFCC1C-C5DC-954F-9C2C-C0090D33CBC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DB1EA788-B17D-B74B-B4D3-873E6E9B93BC}"/>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6" name="Нижний колонтитул 5">
            <a:extLst>
              <a:ext uri="{FF2B5EF4-FFF2-40B4-BE49-F238E27FC236}">
                <a16:creationId xmlns:a16="http://schemas.microsoft.com/office/drawing/2014/main" id="{A5ECF90E-EECB-654D-8454-B268008B7C7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8CFE1B8-BA7F-DA4E-8140-0E1D6B25BD4B}"/>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20007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03D4F1-6694-3A42-ABCD-F1DC66C7516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67CFDB1-8C47-A943-A045-2FF780F0B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670AB81-6E3E-144C-9E69-CC63BD81747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BA6E86BF-5999-B34B-9AA6-D18824145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21FA3BF-218C-A04F-A420-76F6A6BB7F7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39495BE-765E-4B48-8A53-E2FDD63EC35C}"/>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8" name="Нижний колонтитул 7">
            <a:extLst>
              <a:ext uri="{FF2B5EF4-FFF2-40B4-BE49-F238E27FC236}">
                <a16:creationId xmlns:a16="http://schemas.microsoft.com/office/drawing/2014/main" id="{643FE7FA-9800-CD4B-A1A4-DF988F0290B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0F629CD-84A2-5249-ADF6-A3B732184278}"/>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042865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2A46F0-4BA6-7946-8D18-A530214DB94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F67559-EA1B-8047-94D6-1E8E5CD30A27}"/>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4" name="Нижний колонтитул 3">
            <a:extLst>
              <a:ext uri="{FF2B5EF4-FFF2-40B4-BE49-F238E27FC236}">
                <a16:creationId xmlns:a16="http://schemas.microsoft.com/office/drawing/2014/main" id="{8F61CA60-B210-E344-BD7B-5F753C1F68A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8A54F4E-3DB3-EC43-A748-F2801452871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546353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DA1379E-285B-654B-BF8E-B878E1477E29}"/>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3" name="Нижний колонтитул 2">
            <a:extLst>
              <a:ext uri="{FF2B5EF4-FFF2-40B4-BE49-F238E27FC236}">
                <a16:creationId xmlns:a16="http://schemas.microsoft.com/office/drawing/2014/main" id="{E8CFE5AC-3B84-6A47-97A0-8A954C5D268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1C032AA-2F87-6543-8C6B-7CE97CCD105D}"/>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13470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C55AF6-9A52-3441-BB6E-C9F9B301596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CB36985-7F04-B143-8B37-F02A965D6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17F2E49-3C7E-084C-B19E-42671CB1B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24CE952-5018-6440-82EB-E45C6219E5AD}"/>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6" name="Нижний колонтитул 5">
            <a:extLst>
              <a:ext uri="{FF2B5EF4-FFF2-40B4-BE49-F238E27FC236}">
                <a16:creationId xmlns:a16="http://schemas.microsoft.com/office/drawing/2014/main" id="{E76764D7-109F-184B-BC2D-6BBD0CA4AD2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38EDD39-C3C6-AC46-A540-C388A8CE38F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63677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913F1A-C8D5-A642-B820-E721DA4F58E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AEA6275F-E87A-D443-A2FF-31D56F129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33DD9D9-DA6B-7849-ABC9-2CD7AAC2F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5DDFB4E-AB33-5245-AA32-263EBAB33FCB}"/>
              </a:ext>
            </a:extLst>
          </p:cNvPr>
          <p:cNvSpPr>
            <a:spLocks noGrp="1"/>
          </p:cNvSpPr>
          <p:nvPr>
            <p:ph type="dt" sz="half" idx="10"/>
          </p:nvPr>
        </p:nvSpPr>
        <p:spPr/>
        <p:txBody>
          <a:bodyPr/>
          <a:lstStyle/>
          <a:p>
            <a:fld id="{87C63791-609A-BA4F-85E7-775ECC5AEB58}" type="datetimeFigureOut">
              <a:rPr lang="ru-RU" smtClean="0"/>
              <a:t>03.12.2025</a:t>
            </a:fld>
            <a:endParaRPr lang="ru-RU"/>
          </a:p>
        </p:txBody>
      </p:sp>
      <p:sp>
        <p:nvSpPr>
          <p:cNvPr id="6" name="Нижний колонтитул 5">
            <a:extLst>
              <a:ext uri="{FF2B5EF4-FFF2-40B4-BE49-F238E27FC236}">
                <a16:creationId xmlns:a16="http://schemas.microsoft.com/office/drawing/2014/main" id="{D93A220D-CF57-404E-B9A2-AA055016932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D2C9892-5F8A-9646-9FCE-75166F01F34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9316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FDCDF-4ACE-F84C-8924-F04544E61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B331DD0-4E40-2C44-9BAD-551B82052A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CDADBF8-3A66-4C41-8276-98B6F9432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C63791-609A-BA4F-85E7-775ECC5AEB58}" type="datetimeFigureOut">
              <a:rPr lang="ru-RU" smtClean="0"/>
              <a:t>03.12.2025</a:t>
            </a:fld>
            <a:endParaRPr lang="ru-RU"/>
          </a:p>
        </p:txBody>
      </p:sp>
      <p:sp>
        <p:nvSpPr>
          <p:cNvPr id="5" name="Нижний колонтитул 4">
            <a:extLst>
              <a:ext uri="{FF2B5EF4-FFF2-40B4-BE49-F238E27FC236}">
                <a16:creationId xmlns:a16="http://schemas.microsoft.com/office/drawing/2014/main" id="{21060DD1-6D98-6F44-8AB6-1F91E57CC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86001B6-75BC-2D45-8411-E6886324D3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FCB33-6797-5944-B7A5-67B535C39E42}" type="slidenum">
              <a:rPr lang="ru-RU" smtClean="0"/>
              <a:t>‹#›</a:t>
            </a:fld>
            <a:endParaRPr lang="ru-RU"/>
          </a:p>
        </p:txBody>
      </p:sp>
    </p:spTree>
    <p:extLst>
      <p:ext uri="{BB962C8B-B14F-4D97-AF65-F5344CB8AC3E}">
        <p14:creationId xmlns:p14="http://schemas.microsoft.com/office/powerpoint/2010/main" val="997465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778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03.12.2025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3972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9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7"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9.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00.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sh-tsang.medium.com/review-vision-transformer-vit-406568603de0" TargetMode="External"/><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5.png"/><Relationship Id="rId7" Type="http://schemas.openxmlformats.org/officeDocument/2006/relationships/image" Target="../media/image30.png"/><Relationship Id="rId2" Type="http://schemas.openxmlformats.org/officeDocument/2006/relationships/image" Target="../media/image2501.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sh-tsang.medium.com/review-vision-transformer-vit-406568603de0" TargetMode="External"/><Relationship Id="rId4" Type="http://schemas.openxmlformats.org/officeDocument/2006/relationships/image" Target="../media/image36.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sh-tsang.medium.com/review-vision-transformer-vit-406568603de0" TargetMode="External"/><Relationship Id="rId2" Type="http://schemas.openxmlformats.org/officeDocument/2006/relationships/image" Target="../media/image250.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3.xml"/><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2111.11418v3.pdf" TargetMode="External"/><Relationship Id="rId2" Type="http://schemas.openxmlformats.org/officeDocument/2006/relationships/hyperlink" Target="https://arxiv.org/pdf/2106.04803.pdf"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NUL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sh-tsang.medium.com/brief-review-rectified-linear-units-improve-restricted-boltzmann-machines-43724ede3ecf" TargetMode="Externa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s://huggingface.co/papers/2306.00989"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2306.01567" TargetMode="External"/><Relationship Id="rId2" Type="http://schemas.openxmlformats.org/officeDocument/2006/relationships/image" Target="../media/image66.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00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hyperlink" Target="https://sh-tsang.medium.com/review-model-distillation-distilling-the-knowledge-in-a-neural-network-image-classification-48ce0c81618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8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sh-tsang.medium.com/review-model-distillation-distilling-the-knowledge-in-a-neural-network-image-classification-48ce0c81618a"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89.pn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hyperlink" Target="https://blog.deepschool.ru/category/cv/" TargetMode="External"/><Relationship Id="rId13" Type="http://schemas.openxmlformats.org/officeDocument/2006/relationships/hyperlink" Target="https://t.me/c/2445031628/3/1623" TargetMode="External"/><Relationship Id="rId3" Type="http://schemas.openxmlformats.org/officeDocument/2006/relationships/hyperlink" Target="https://habr.com/ru/articles/896594/?ysclid=mhdor12eqh148088450" TargetMode="External"/><Relationship Id="rId7" Type="http://schemas.openxmlformats.org/officeDocument/2006/relationships/hyperlink" Target="https://pytorch.org/blog/a-primer-on-llm-post-training/" TargetMode="External"/><Relationship Id="rId12" Type="http://schemas.openxmlformats.org/officeDocument/2006/relationships/hyperlink" Target="https://huggingface.co/blog/lora-fast" TargetMode="External"/><Relationship Id="rId2" Type="http://schemas.openxmlformats.org/officeDocument/2006/relationships/hyperlink" Target="https://dzen.ru/a/Z9ma4LdbvhFdvdbs" TargetMode="External"/><Relationship Id="rId1" Type="http://schemas.openxmlformats.org/officeDocument/2006/relationships/slideLayout" Target="../slideLayouts/slideLayout24.xml"/><Relationship Id="rId6" Type="http://schemas.openxmlformats.org/officeDocument/2006/relationships/hyperlink" Target="https://teletype.in/@roma_cv/zagOtthBQSH" TargetMode="External"/><Relationship Id="rId11" Type="http://schemas.openxmlformats.org/officeDocument/2006/relationships/hyperlink" Target="https://github.com/GeeeekExplorer/nano-vllm" TargetMode="External"/><Relationship Id="rId5" Type="http://schemas.openxmlformats.org/officeDocument/2006/relationships/hyperlink" Target="https://github.com/EPC-MSU/EduNet-lectures/blob/dev-2.3/out/L10_Transformers.ipynb" TargetMode="External"/><Relationship Id="rId10" Type="http://schemas.openxmlformats.org/officeDocument/2006/relationships/hyperlink" Target="https://blog.deepschool.ru/category/dl/" TargetMode="External"/><Relationship Id="rId4" Type="http://schemas.openxmlformats.org/officeDocument/2006/relationships/hyperlink" Target="https://habr.com/ru/articles/935726/" TargetMode="External"/><Relationship Id="rId9" Type="http://schemas.openxmlformats.org/officeDocument/2006/relationships/hyperlink" Target="https://blog.deepschool.ru/category/architecture/"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github.com/GeeeekExplorer/nano-vllm" TargetMode="External"/><Relationship Id="rId3" Type="http://schemas.openxmlformats.org/officeDocument/2006/relationships/hyperlink" Target="https://huggingface.co/papers/2506.17930" TargetMode="External"/><Relationship Id="rId7" Type="http://schemas.openxmlformats.org/officeDocument/2006/relationships/hyperlink" Target="https://visionbook.mit.edu/" TargetMode="External"/><Relationship Id="rId2" Type="http://schemas.openxmlformats.org/officeDocument/2006/relationships/hyperlink" Target="https://blog.deepschool.ru/cv/kto-za-rulyom-transformer/?utm_source=tg&amp;utm_medium=post&amp;utm_campaign=blog-article&amp;utm_content=deepschool&amp;utm_term=who's-driving-transformer" TargetMode="External"/><Relationship Id="rId1" Type="http://schemas.openxmlformats.org/officeDocument/2006/relationships/slideLayout" Target="../slideLayouts/slideLayout24.xml"/><Relationship Id="rId6" Type="http://schemas.openxmlformats.org/officeDocument/2006/relationships/hyperlink" Target="https://t.me/c/2445031628/3/1344" TargetMode="External"/><Relationship Id="rId5" Type="http://schemas.openxmlformats.org/officeDocument/2006/relationships/hyperlink" Target="https://blog.deepschool.ru/llm/kak-yazykovye-modeli-nauchilis-videt/?utm_source=tg&amp;utm_medium=post&amp;utm_campaign=blog-article&amp;utm_content=deepschool&amp;utm_term=multimodal-llm-part-1" TargetMode="External"/><Relationship Id="rId4" Type="http://schemas.openxmlformats.org/officeDocument/2006/relationships/hyperlink" Target="https://github.com/unsplash/datasets"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github.com/gracikk-ds/cv-rocket" TargetMode="External"/><Relationship Id="rId13" Type="http://schemas.openxmlformats.org/officeDocument/2006/relationships/hyperlink" Target="https://github.com/sovit-123/fasterrcnn-pytorch-training-pipeline" TargetMode="External"/><Relationship Id="rId18" Type="http://schemas.openxmlformats.org/officeDocument/2006/relationships/hyperlink" Target="https://cs231n.stanford.edu/slides/2024/" TargetMode="External"/><Relationship Id="rId3" Type="http://schemas.openxmlformats.org/officeDocument/2006/relationships/hyperlink" Target="https://blog.deepschool.ru/cv/masked-image-modeling/?utm_source=tg&amp;utm_medium=post&amp;utm_campaign=blog-article&amp;utm_content=deepschool&amp;utm_term=digest-may2025" TargetMode="External"/><Relationship Id="rId7" Type="http://schemas.openxmlformats.org/officeDocument/2006/relationships/hyperlink" Target="https://github.com/gracikk-ds/cv-epam-course" TargetMode="External"/><Relationship Id="rId12" Type="http://schemas.openxmlformats.org/officeDocument/2006/relationships/hyperlink" Target="https://github.com/tintn/vision-transformer-from-scratch/blob/main/inspect.ipynb" TargetMode="External"/><Relationship Id="rId17" Type="http://schemas.openxmlformats.org/officeDocument/2006/relationships/hyperlink" Target="https://debuggercafe.com/rt-detr/" TargetMode="External"/><Relationship Id="rId2" Type="http://schemas.openxmlformats.org/officeDocument/2006/relationships/hyperlink" Target="https://huggingface.co/blog/vlms-2025" TargetMode="External"/><Relationship Id="rId16" Type="http://schemas.openxmlformats.org/officeDocument/2006/relationships/hyperlink" Target="https://debuggercafe.com/vision-transformer-from-scratch/" TargetMode="External"/><Relationship Id="rId1" Type="http://schemas.openxmlformats.org/officeDocument/2006/relationships/slideLayout" Target="../slideLayouts/slideLayout24.xml"/><Relationship Id="rId6" Type="http://schemas.openxmlformats.org/officeDocument/2006/relationships/hyperlink" Target="https://github.com/gracikk-ds/hw-01-modeling/tree/fb2b1b3f5debff908522b89f014f8e0c8832b8f9" TargetMode="External"/><Relationship Id="rId11" Type="http://schemas.openxmlformats.org/officeDocument/2006/relationships/hyperlink" Target="https://debuggercafe.com/qwen2-vl/" TargetMode="External"/><Relationship Id="rId5" Type="http://schemas.openxmlformats.org/officeDocument/2006/relationships/hyperlink" Target="https://github.com/gracikk-ds/DeepLearningSchool" TargetMode="External"/><Relationship Id="rId15" Type="http://schemas.openxmlformats.org/officeDocument/2006/relationships/hyperlink" Target="https://github.com/sovit-123/vision_transformers" TargetMode="External"/><Relationship Id="rId10" Type="http://schemas.openxmlformats.org/officeDocument/2006/relationships/hyperlink" Target="https://debuggercafe.com/a-mixture-of-foundation-models-for-segmentation-and-detection-tasks/" TargetMode="External"/><Relationship Id="rId4" Type="http://schemas.openxmlformats.org/officeDocument/2006/relationships/hyperlink" Target="https://github.com/NielsRogge/Transformers-Tutorials?tab=readme-ov-file" TargetMode="External"/><Relationship Id="rId9" Type="http://schemas.openxmlformats.org/officeDocument/2006/relationships/hyperlink" Target="https://debuggercafe.com/exploring-fast-segment-anything/" TargetMode="External"/><Relationship Id="rId14" Type="http://schemas.openxmlformats.org/officeDocument/2006/relationships/hyperlink" Target="https://debuggercafe.com/fine-tuning-mask2former/"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habr.com/ru/companies/data_light/articles/884726/" TargetMode="External"/><Relationship Id="rId2" Type="http://schemas.openxmlformats.org/officeDocument/2006/relationships/hyperlink" Target="https://habr.com/ru/companies/yandex/articles/886466/" TargetMode="External"/><Relationship Id="rId1" Type="http://schemas.openxmlformats.org/officeDocument/2006/relationships/slideLayout" Target="../slideLayouts/slideLayout24.xml"/><Relationship Id="rId5" Type="http://schemas.openxmlformats.org/officeDocument/2006/relationships/hyperlink" Target="https://keylabs.ai/blog/maximizing-object-detection-yolov8-performance-tips/" TargetMode="External"/><Relationship Id="rId4" Type="http://schemas.openxmlformats.org/officeDocument/2006/relationships/hyperlink" Target="https://habr.com/ru/companies/data_light/articles/855336/"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a:t>
            </a:r>
            <a:r>
              <a:rPr lang="ru-RU" sz="5400" b="1" dirty="0" err="1">
                <a:solidFill>
                  <a:schemeClr val="bg1"/>
                </a:solidFill>
              </a:rPr>
              <a:t>Трансформеры</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54671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9454145" y="6548159"/>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p:sp>
        <p:nvSpPr>
          <p:cNvPr id="11" name="Rectangle 3"/>
          <p:cNvSpPr>
            <a:spLocks noGrp="1" noChangeArrowheads="1"/>
          </p:cNvSpPr>
          <p:nvPr>
            <p:ph idx="1"/>
          </p:nvPr>
        </p:nvSpPr>
        <p:spPr bwMode="auto">
          <a:xfrm>
            <a:off x="139063" y="632010"/>
            <a:ext cx="12020551" cy="2509833"/>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r>
              <a:rPr lang="ru-RU" sz="2200" dirty="0">
                <a:solidFill>
                  <a:schemeClr val="bg1"/>
                </a:solidFill>
              </a:rPr>
              <a:t>В </a:t>
            </a:r>
            <a:r>
              <a:rPr lang="en-US" sz="2200" dirty="0">
                <a:solidFill>
                  <a:schemeClr val="bg1"/>
                </a:solidFill>
              </a:rPr>
              <a:t>CV</a:t>
            </a:r>
            <a:r>
              <a:rPr lang="ru-RU" sz="2200" dirty="0">
                <a:solidFill>
                  <a:schemeClr val="bg1"/>
                </a:solidFill>
              </a:rPr>
              <a:t> позиция не так критична как в </a:t>
            </a:r>
            <a:r>
              <a:rPr lang="ru-RU" sz="2200" dirty="0" smtClean="0">
                <a:solidFill>
                  <a:schemeClr val="bg1"/>
                </a:solidFill>
              </a:rPr>
              <a:t>текстах – </a:t>
            </a:r>
          </a:p>
          <a:p>
            <a:pPr lvl="1"/>
            <a:r>
              <a:rPr lang="ru-RU" dirty="0">
                <a:solidFill>
                  <a:schemeClr val="bg1"/>
                </a:solidFill>
                <a:latin typeface="source-serif-pro"/>
              </a:rPr>
              <a:t>Контекст изображений куда более не последовательный чем текст!</a:t>
            </a:r>
            <a:endParaRPr lang="ru-RU" dirty="0">
              <a:solidFill>
                <a:schemeClr val="bg1"/>
              </a:solidFill>
            </a:endParaRPr>
          </a:p>
          <a:p>
            <a:r>
              <a:rPr lang="ru-RU" sz="2200" dirty="0" smtClean="0">
                <a:solidFill>
                  <a:schemeClr val="bg1"/>
                </a:solidFill>
              </a:rPr>
              <a:t>Поэтому </a:t>
            </a:r>
            <a:r>
              <a:rPr lang="ru-RU" sz="2200" dirty="0">
                <a:solidFill>
                  <a:schemeClr val="bg1"/>
                </a:solidFill>
              </a:rPr>
              <a:t>можно ввести обучаемые параметры кодирования.</a:t>
            </a:r>
          </a:p>
          <a:p>
            <a:pPr lvl="1"/>
            <a:r>
              <a:rPr lang="ru-RU" sz="2200" dirty="0">
                <a:solidFill>
                  <a:schemeClr val="bg1"/>
                </a:solidFill>
              </a:rPr>
              <a:t>По сути кодирование имеет механизм как </a:t>
            </a:r>
            <a:r>
              <a:rPr lang="en-US" sz="2200" dirty="0" err="1">
                <a:solidFill>
                  <a:schemeClr val="bg1"/>
                </a:solidFill>
              </a:rPr>
              <a:t>cls</a:t>
            </a:r>
            <a:r>
              <a:rPr lang="ru-RU" sz="2200" dirty="0">
                <a:solidFill>
                  <a:schemeClr val="bg1"/>
                </a:solidFill>
              </a:rPr>
              <a:t> </a:t>
            </a:r>
            <a:r>
              <a:rPr lang="ru-RU" sz="2200" dirty="0" err="1">
                <a:solidFill>
                  <a:schemeClr val="bg1"/>
                </a:solidFill>
              </a:rPr>
              <a:t>токен</a:t>
            </a:r>
            <a:endParaRPr lang="ru-RU" sz="2200" dirty="0">
              <a:solidFill>
                <a:schemeClr val="bg1"/>
              </a:solidFill>
            </a:endParaRPr>
          </a:p>
          <a:p>
            <a:pPr lvl="1"/>
            <a:r>
              <a:rPr lang="ru-RU" sz="2200" dirty="0" smtClean="0">
                <a:solidFill>
                  <a:schemeClr val="bg1"/>
                </a:solidFill>
              </a:rPr>
              <a:t>требуется </a:t>
            </a:r>
            <a:r>
              <a:rPr lang="ru-RU" sz="2200" dirty="0">
                <a:solidFill>
                  <a:schemeClr val="bg1"/>
                </a:solidFill>
              </a:rPr>
              <a:t>устойчивость к </a:t>
            </a:r>
            <a:r>
              <a:rPr lang="en-US" sz="2200" dirty="0">
                <a:solidFill>
                  <a:schemeClr val="bg1"/>
                </a:solidFill>
              </a:rPr>
              <a:t>flip, </a:t>
            </a:r>
            <a:r>
              <a:rPr lang="en-US" sz="2200" dirty="0" err="1">
                <a:solidFill>
                  <a:schemeClr val="bg1"/>
                </a:solidFill>
              </a:rPr>
              <a:t>rotad</a:t>
            </a:r>
            <a:r>
              <a:rPr lang="en-US" sz="2200" dirty="0">
                <a:solidFill>
                  <a:schemeClr val="bg1"/>
                </a:solidFill>
              </a:rPr>
              <a:t>,</a:t>
            </a:r>
            <a:r>
              <a:rPr lang="ru-RU" sz="2200" dirty="0">
                <a:solidFill>
                  <a:schemeClr val="bg1"/>
                </a:solidFill>
              </a:rPr>
              <a:t> </a:t>
            </a:r>
            <a:r>
              <a:rPr lang="en-US" sz="2200" dirty="0">
                <a:solidFill>
                  <a:schemeClr val="bg1"/>
                </a:solidFill>
              </a:rPr>
              <a:t>crop </a:t>
            </a:r>
            <a:r>
              <a:rPr lang="ru-RU" sz="2200" dirty="0">
                <a:solidFill>
                  <a:schemeClr val="bg1"/>
                </a:solidFill>
              </a:rPr>
              <a:t> и </a:t>
            </a:r>
            <a:r>
              <a:rPr lang="ru-RU" sz="2200" dirty="0" err="1">
                <a:solidFill>
                  <a:schemeClr val="bg1"/>
                </a:solidFill>
              </a:rPr>
              <a:t>тд</a:t>
            </a:r>
            <a:endParaRPr lang="ru-RU" sz="2200" dirty="0">
              <a:solidFill>
                <a:schemeClr val="bg1"/>
              </a:solidFill>
            </a:endParaRPr>
          </a:p>
          <a:p>
            <a:pPr lvl="2"/>
            <a:r>
              <a:rPr lang="ru-RU" sz="2200" dirty="0">
                <a:solidFill>
                  <a:schemeClr val="bg1"/>
                </a:solidFill>
              </a:rPr>
              <a:t>Это все размывает кодирование</a:t>
            </a:r>
          </a:p>
        </p:txBody>
      </p:sp>
      <p:pic>
        <p:nvPicPr>
          <p:cNvPr id="4100" name="Picture 4" descr="visualizing-positional-encodings-v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0" y="2117867"/>
            <a:ext cx="4923737" cy="4430292"/>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rotWithShape="1">
          <a:blip r:embed="rId3"/>
          <a:srcRect r="-41941"/>
          <a:stretch/>
        </p:blipFill>
        <p:spPr>
          <a:xfrm>
            <a:off x="120635" y="3000852"/>
            <a:ext cx="7029465" cy="3547307"/>
          </a:xfrm>
          <a:prstGeom prst="rect">
            <a:avLst/>
          </a:prstGeom>
          <a:solidFill>
            <a:schemeClr val="bg1"/>
          </a:solidFill>
        </p:spPr>
      </p:pic>
      <p:sp>
        <p:nvSpPr>
          <p:cNvPr id="13" name="Прямоугольник 12"/>
          <p:cNvSpPr/>
          <p:nvPr/>
        </p:nvSpPr>
        <p:spPr>
          <a:xfrm>
            <a:off x="4596586" y="6532770"/>
            <a:ext cx="4647234" cy="338554"/>
          </a:xfrm>
          <a:prstGeom prst="rect">
            <a:avLst/>
          </a:prstGeom>
        </p:spPr>
        <p:txBody>
          <a:bodyPr wrap="none">
            <a:spAutoFit/>
          </a:bodyPr>
          <a:lstStyle/>
          <a:p>
            <a:r>
              <a:rPr lang="ru-RU" sz="1600" dirty="0">
                <a:solidFill>
                  <a:schemeClr val="bg1"/>
                </a:solidFill>
              </a:rPr>
              <a:t>https://blog.deepschool.ru/cv/vit-vision-transformer/</a:t>
            </a:r>
          </a:p>
        </p:txBody>
      </p:sp>
      <p:sp>
        <p:nvSpPr>
          <p:cNvPr id="17" name="Прямоугольник 16"/>
          <p:cNvSpPr/>
          <p:nvPr/>
        </p:nvSpPr>
        <p:spPr>
          <a:xfrm>
            <a:off x="4012124" y="5126538"/>
            <a:ext cx="3032814" cy="369332"/>
          </a:xfrm>
          <a:prstGeom prst="rect">
            <a:avLst/>
          </a:prstGeom>
        </p:spPr>
        <p:txBody>
          <a:bodyPr wrap="square">
            <a:spAutoFit/>
          </a:bodyPr>
          <a:lstStyle/>
          <a:p>
            <a:endParaRPr lang="ru-RU" dirty="0">
              <a:solidFill>
                <a:schemeClr val="bg1"/>
              </a:solidFill>
            </a:endParaRPr>
          </a:p>
        </p:txBody>
      </p:sp>
      <mc:AlternateContent xmlns:mc="http://schemas.openxmlformats.org/markup-compatibility/2006" xmlns:a14="http://schemas.microsoft.com/office/drawing/2010/main">
        <mc:Choice Requires="a14">
          <p:sp>
            <p:nvSpPr>
              <p:cNvPr id="3" name="Прямоугольник 2"/>
              <p:cNvSpPr/>
              <p:nvPr/>
            </p:nvSpPr>
            <p:spPr>
              <a:xfrm>
                <a:off x="2990228" y="5159947"/>
                <a:ext cx="3386953" cy="369332"/>
              </a:xfrm>
              <a:prstGeom prst="rect">
                <a:avLst/>
              </a:prstGeom>
            </p:spPr>
            <p:txBody>
              <a:bodyPr wrap="none">
                <a:spAutoFit/>
              </a:bodyPr>
              <a:lstStyle/>
              <a:p>
                <a:r>
                  <a:rPr lang="en-US" altLang="ru-RU" dirty="0" smtClean="0">
                    <a:solidFill>
                      <a:schemeClr val="tx1"/>
                    </a:solidFill>
                  </a:rPr>
                  <a:t>Epos = </a:t>
                </a:r>
                <a:r>
                  <a:rPr lang="en-US" altLang="ru-RU" dirty="0" err="1" smtClean="0">
                    <a:solidFill>
                      <a:schemeClr val="tx1"/>
                    </a:solidFill>
                  </a:rPr>
                  <a:t>nn.Parameters</a:t>
                </a:r>
                <a14:m>
                  <m:oMath xmlns:m="http://schemas.openxmlformats.org/officeDocument/2006/math">
                    <m:d>
                      <m:dPr>
                        <m:ctrlPr>
                          <a:rPr lang="ru-RU" altLang="ru-RU" i="1" dirty="0">
                            <a:solidFill>
                              <a:schemeClr val="tx1"/>
                            </a:solidFill>
                            <a:latin typeface="Cambria Math" panose="02040503050406030204" pitchFamily="18" charset="0"/>
                          </a:rPr>
                        </m:ctrlPr>
                      </m:dPr>
                      <m:e>
                        <m:r>
                          <a:rPr lang="ru-RU" altLang="ru-RU" i="1" dirty="0">
                            <a:solidFill>
                              <a:schemeClr val="tx1"/>
                            </a:solidFill>
                            <a:latin typeface="Cambria Math" panose="02040503050406030204" pitchFamily="18" charset="0"/>
                          </a:rPr>
                          <m:t>𝑁</m:t>
                        </m:r>
                        <m:r>
                          <a:rPr lang="ru-RU" altLang="ru-RU" i="1" dirty="0">
                            <a:solidFill>
                              <a:schemeClr val="tx1"/>
                            </a:solidFill>
                            <a:latin typeface="Cambria Math" panose="02040503050406030204" pitchFamily="18" charset="0"/>
                          </a:rPr>
                          <m:t>+1</m:t>
                        </m:r>
                      </m:e>
                    </m:d>
                    <m:r>
                      <a:rPr lang="ru-RU" altLang="ru-RU" i="1" dirty="0">
                        <a:solidFill>
                          <a:schemeClr val="tx1"/>
                        </a:solidFill>
                        <a:latin typeface="Cambria Math" panose="02040503050406030204" pitchFamily="18" charset="0"/>
                      </a:rPr>
                      <m:t>×</m:t>
                    </m:r>
                    <m:r>
                      <a:rPr lang="en-US" altLang="ru-RU" i="1" dirty="0">
                        <a:solidFill>
                          <a:schemeClr val="tx1"/>
                        </a:solidFill>
                        <a:latin typeface="Cambria Math" panose="02040503050406030204" pitchFamily="18" charset="0"/>
                      </a:rPr>
                      <m:t>h</m:t>
                    </m:r>
                  </m:oMath>
                </a14:m>
                <a:endParaRPr lang="ru-RU" dirty="0">
                  <a:solidFill>
                    <a:schemeClr val="tx1"/>
                  </a:solidFill>
                </a:endParaRP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2990228" y="5159947"/>
                <a:ext cx="3386953" cy="369332"/>
              </a:xfrm>
              <a:prstGeom prst="rect">
                <a:avLst/>
              </a:prstGeom>
              <a:blipFill>
                <a:blip r:embed="rId5"/>
                <a:stretch>
                  <a:fillRect l="-1622" t="-8197" b="-24590"/>
                </a:stretch>
              </a:blipFill>
            </p:spPr>
            <p:txBody>
              <a:bodyPr/>
              <a:lstStyle/>
              <a:p>
                <a:r>
                  <a:rPr lang="ru-RU">
                    <a:noFill/>
                  </a:rPr>
                  <a:t> </a:t>
                </a:r>
              </a:p>
            </p:txBody>
          </p:sp>
        </mc:Fallback>
      </mc:AlternateContent>
    </p:spTree>
    <p:extLst>
      <p:ext uri="{BB962C8B-B14F-4D97-AF65-F5344CB8AC3E}">
        <p14:creationId xmlns:p14="http://schemas.microsoft.com/office/powerpoint/2010/main" val="3856957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342ECD7-C8D8-F41E-C38E-BBC8F019A38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827509-903E-E01E-33B5-97F797452F4A}"/>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a:extLst>
              <a:ext uri="{FF2B5EF4-FFF2-40B4-BE49-F238E27FC236}">
                <a16:creationId xmlns:a16="http://schemas.microsoft.com/office/drawing/2014/main" id="{9C650F4F-1A03-E717-FB68-9461B5A19924}"/>
              </a:ext>
            </a:extLst>
          </p:cNvPr>
          <p:cNvSpPr/>
          <p:nvPr/>
        </p:nvSpPr>
        <p:spPr>
          <a:xfrm>
            <a:off x="7067302" y="6550223"/>
            <a:ext cx="5046766" cy="307777"/>
          </a:xfrm>
          <a:prstGeom prst="rect">
            <a:avLst/>
          </a:prstGeom>
        </p:spPr>
        <p:txBody>
          <a:bodyPr wrap="none">
            <a:spAutoFit/>
          </a:bodyPr>
          <a:lstStyle/>
          <a:p>
            <a:r>
              <a:rPr lang="en" sz="1400" dirty="0">
                <a:solidFill>
                  <a:schemeClr val="bg1"/>
                </a:solidFill>
              </a:rPr>
              <a:t>https://cs231n.stanford.edu/slides/2025/lecture_8.pdf#page=5.00</a:t>
            </a:r>
            <a:endParaRPr lang="ru-RU" sz="1400" dirty="0">
              <a:solidFill>
                <a:schemeClr val="bg1"/>
              </a:solidFill>
            </a:endParaRPr>
          </a:p>
        </p:txBody>
      </p:sp>
      <p:pic>
        <p:nvPicPr>
          <p:cNvPr id="8" name="Рисунок 7">
            <a:extLst>
              <a:ext uri="{FF2B5EF4-FFF2-40B4-BE49-F238E27FC236}">
                <a16:creationId xmlns:a16="http://schemas.microsoft.com/office/drawing/2014/main" id="{3C1E9222-97FC-15A2-A99E-9D7125459601}"/>
              </a:ext>
            </a:extLst>
          </p:cNvPr>
          <p:cNvPicPr>
            <a:picLocks noChangeAspect="1"/>
          </p:cNvPicPr>
          <p:nvPr/>
        </p:nvPicPr>
        <p:blipFill>
          <a:blip r:embed="rId2"/>
          <a:stretch>
            <a:fillRect/>
          </a:stretch>
        </p:blipFill>
        <p:spPr>
          <a:xfrm>
            <a:off x="551264" y="1024670"/>
            <a:ext cx="10155380" cy="5314883"/>
          </a:xfrm>
          <a:prstGeom prst="rect">
            <a:avLst/>
          </a:prstGeom>
        </p:spPr>
      </p:pic>
      <p:sp>
        <p:nvSpPr>
          <p:cNvPr id="3" name="Прямоугольник 2"/>
          <p:cNvSpPr/>
          <p:nvPr/>
        </p:nvSpPr>
        <p:spPr>
          <a:xfrm>
            <a:off x="1460500" y="6411723"/>
            <a:ext cx="6096000" cy="276999"/>
          </a:xfrm>
          <a:prstGeom prst="rect">
            <a:avLst/>
          </a:prstGeom>
        </p:spPr>
        <p:txBody>
          <a:bodyPr>
            <a:spAutoFit/>
          </a:bodyPr>
          <a:lstStyle/>
          <a:p>
            <a:r>
              <a:rPr lang="ru-RU" sz="1200" b="1" dirty="0">
                <a:solidFill>
                  <a:schemeClr val="bg1"/>
                </a:solidFill>
              </a:rPr>
              <a:t>На выходе </a:t>
            </a:r>
            <a:r>
              <a:rPr lang="en-US" sz="1200" b="1" dirty="0">
                <a:solidFill>
                  <a:schemeClr val="bg1"/>
                </a:solidFill>
              </a:rPr>
              <a:t>steam </a:t>
            </a:r>
            <a:r>
              <a:rPr lang="ru-RU" sz="1200" b="1" dirty="0">
                <a:solidFill>
                  <a:schemeClr val="bg1"/>
                </a:solidFill>
              </a:rPr>
              <a:t> получается какой то набор </a:t>
            </a:r>
            <a:r>
              <a:rPr lang="ru-RU" sz="1200" b="1" dirty="0" err="1">
                <a:solidFill>
                  <a:schemeClr val="bg1"/>
                </a:solidFill>
              </a:rPr>
              <a:t>патчей</a:t>
            </a:r>
            <a:r>
              <a:rPr lang="ru-RU" sz="1200" b="1" dirty="0">
                <a:solidFill>
                  <a:schemeClr val="bg1"/>
                </a:solidFill>
              </a:rPr>
              <a:t> – </a:t>
            </a:r>
            <a:r>
              <a:rPr lang="ru-RU" sz="1200" b="1" dirty="0" err="1">
                <a:solidFill>
                  <a:schemeClr val="bg1"/>
                </a:solidFill>
              </a:rPr>
              <a:t>токенов</a:t>
            </a:r>
            <a:r>
              <a:rPr lang="ru-RU" sz="1200" b="1" dirty="0">
                <a:solidFill>
                  <a:schemeClr val="bg1"/>
                </a:solidFill>
              </a:rPr>
              <a:t> с</a:t>
            </a:r>
            <a:r>
              <a:rPr lang="en-US" sz="1200" b="1" dirty="0">
                <a:solidFill>
                  <a:schemeClr val="bg1"/>
                </a:solidFill>
              </a:rPr>
              <a:t> text-</a:t>
            </a:r>
            <a:r>
              <a:rPr lang="en-US" sz="1200" b="1" dirty="0" err="1">
                <a:solidFill>
                  <a:schemeClr val="bg1"/>
                </a:solidFill>
              </a:rPr>
              <a:t>alighnment</a:t>
            </a:r>
            <a:endParaRPr lang="ru-RU" dirty="0"/>
          </a:p>
        </p:txBody>
      </p:sp>
    </p:spTree>
    <p:extLst>
      <p:ext uri="{BB962C8B-B14F-4D97-AF65-F5344CB8AC3E}">
        <p14:creationId xmlns:p14="http://schemas.microsoft.com/office/powerpoint/2010/main" val="3024746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Transformer blocks</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75557" y="844144"/>
                <a:ext cx="7180488" cy="5277165"/>
              </a:xfrm>
              <a:noFill/>
            </p:spPr>
            <p:txBody>
              <a:bodyPr>
                <a:normAutofit fontScale="92500" lnSpcReduction="10000"/>
              </a:bodyPr>
              <a:lstStyle/>
              <a:p>
                <a:pPr marL="0" indent="0">
                  <a:lnSpc>
                    <a:spcPct val="120000"/>
                  </a:lnSpc>
                  <a:spcBef>
                    <a:spcPts val="600"/>
                  </a:spcBef>
                  <a:buNone/>
                </a:pPr>
                <a:r>
                  <a:rPr lang="ru-RU" sz="2000" b="1" dirty="0" err="1">
                    <a:solidFill>
                      <a:schemeClr val="bg1"/>
                    </a:solidFill>
                  </a:rPr>
                  <a:t>ViT</a:t>
                </a:r>
                <a:r>
                  <a:rPr lang="ru-RU" sz="2000" b="1" dirty="0">
                    <a:solidFill>
                      <a:schemeClr val="bg1"/>
                    </a:solidFill>
                  </a:rPr>
                  <a:t> — </a:t>
                </a:r>
                <a:r>
                  <a:rPr lang="ru-RU" sz="2000" b="1" dirty="0" err="1">
                    <a:solidFill>
                      <a:schemeClr val="bg1"/>
                    </a:solidFill>
                  </a:rPr>
                  <a:t>энкодер</a:t>
                </a:r>
                <a:r>
                  <a:rPr lang="ru-RU" sz="2000" b="1" dirty="0">
                    <a:solidFill>
                      <a:schemeClr val="bg1"/>
                    </a:solidFill>
                  </a:rPr>
                  <a:t> </a:t>
                </a:r>
                <a:r>
                  <a:rPr lang="ru-RU" sz="2000" b="1" dirty="0" err="1">
                    <a:solidFill>
                      <a:schemeClr val="bg1"/>
                    </a:solidFill>
                  </a:rPr>
                  <a:t>трансформера</a:t>
                </a:r>
                <a:r>
                  <a:rPr lang="ru-RU" sz="2000" b="1" dirty="0">
                    <a:solidFill>
                      <a:schemeClr val="bg1"/>
                    </a:solidFill>
                  </a:rPr>
                  <a:t>.  </a:t>
                </a:r>
                <a:r>
                  <a:rPr lang="ru-RU" sz="2000" dirty="0">
                    <a:solidFill>
                      <a:schemeClr val="bg1"/>
                    </a:solidFill>
                  </a:rPr>
                  <a:t>Каждый из </a:t>
                </a:r>
                <a14:m>
                  <m:oMath xmlns:m="http://schemas.openxmlformats.org/officeDocument/2006/math">
                    <m:r>
                      <a:rPr lang="en-US" sz="2000" i="1" dirty="0" smtClean="0">
                        <a:solidFill>
                          <a:schemeClr val="bg1"/>
                        </a:solidFill>
                        <a:latin typeface="Cambria Math" panose="02040503050406030204" pitchFamily="18" charset="0"/>
                      </a:rPr>
                      <m:t>𝐿</m:t>
                    </m:r>
                  </m:oMath>
                </a14:m>
                <a:r>
                  <a:rPr lang="ru-RU" sz="2000" dirty="0">
                    <a:solidFill>
                      <a:schemeClr val="bg1"/>
                    </a:solidFill>
                  </a:rPr>
                  <a:t> блоков получает на вход и возвращает на выход </a:t>
                </a:r>
                <a:r>
                  <a:rPr lang="ru-RU" sz="2000" dirty="0" err="1">
                    <a:solidFill>
                      <a:schemeClr val="bg1"/>
                    </a:solidFill>
                  </a:rPr>
                  <a:t>эмбеддинги</a:t>
                </a:r>
                <a:r>
                  <a:rPr lang="ru-RU" sz="2000" dirty="0">
                    <a:solidFill>
                      <a:schemeClr val="bg1"/>
                    </a:solidFill>
                  </a:rPr>
                  <a:t> </a:t>
                </a:r>
                <a:r>
                  <a:rPr lang="ru-RU" sz="2000" dirty="0" err="1">
                    <a:solidFill>
                      <a:schemeClr val="bg1"/>
                    </a:solidFill>
                  </a:rPr>
                  <a:t>патчей</a:t>
                </a:r>
                <a:r>
                  <a:rPr lang="ru-RU" sz="2000" dirty="0">
                    <a:solidFill>
                      <a:schemeClr val="bg1"/>
                    </a:solidFill>
                  </a:rPr>
                  <a:t> размерности </a:t>
                </a:r>
                <a14:m>
                  <m:oMath xmlns:m="http://schemas.openxmlformats.org/officeDocument/2006/math">
                    <m:d>
                      <m:dPr>
                        <m:ctrlPr>
                          <a:rPr lang="ru-RU" sz="2000" i="1" dirty="0" smtClean="0">
                            <a:solidFill>
                              <a:schemeClr val="bg1"/>
                            </a:solidFill>
                            <a:latin typeface="Cambria Math" panose="02040503050406030204" pitchFamily="18" charset="0"/>
                          </a:rPr>
                        </m:ctrlPr>
                      </m:dPr>
                      <m:e>
                        <m:r>
                          <a:rPr lang="ru-RU" sz="2000" i="1" dirty="0" smtClean="0">
                            <a:solidFill>
                              <a:schemeClr val="bg1"/>
                            </a:solidFill>
                            <a:latin typeface="Cambria Math" panose="02040503050406030204" pitchFamily="18" charset="0"/>
                          </a:rPr>
                          <m:t>𝑁</m:t>
                        </m:r>
                        <m:r>
                          <a:rPr lang="ru-RU" sz="2000" i="1" dirty="0" smtClean="0">
                            <a:solidFill>
                              <a:schemeClr val="bg1"/>
                            </a:solidFill>
                            <a:latin typeface="Cambria Math" panose="02040503050406030204" pitchFamily="18" charset="0"/>
                          </a:rPr>
                          <m:t> + 1</m:t>
                        </m:r>
                      </m:e>
                    </m:d>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 </m:t>
                    </m:r>
                    <m:r>
                      <a:rPr lang="ru-RU" sz="2000" i="1" dirty="0" smtClean="0">
                        <a:solidFill>
                          <a:schemeClr val="bg1"/>
                        </a:solidFill>
                        <a:latin typeface="Cambria Math" panose="02040503050406030204" pitchFamily="18" charset="0"/>
                      </a:rPr>
                      <m:t>𝐷</m:t>
                    </m:r>
                  </m:oMath>
                </a14:m>
                <a:r>
                  <a:rPr lang="ru-RU" sz="2000" dirty="0">
                    <a:solidFill>
                      <a:schemeClr val="bg1"/>
                    </a:solidFill>
                  </a:rPr>
                  <a:t>, </a:t>
                </a:r>
                <a:r>
                  <a:rPr lang="en-US" sz="2000" dirty="0">
                    <a:solidFill>
                      <a:schemeClr val="bg1"/>
                    </a:solidFill>
                  </a:rPr>
                  <a:t> </a:t>
                </a:r>
                <a:r>
                  <a:rPr lang="ru-RU" sz="2000" dirty="0">
                    <a:solidFill>
                      <a:schemeClr val="bg1"/>
                    </a:solidFill>
                  </a:rPr>
                  <a:t>где блок задан:</a:t>
                </a:r>
                <a:endParaRPr lang="en-US" sz="2000" dirty="0">
                  <a:solidFill>
                    <a:schemeClr val="bg1"/>
                  </a:solidFill>
                </a:endParaRPr>
              </a:p>
              <a:p>
                <a:pPr marL="0" indent="0" algn="ctr">
                  <a:lnSpc>
                    <a:spcPct val="120000"/>
                  </a:lnSpc>
                  <a:spcBef>
                    <a:spcPts val="600"/>
                  </a:spcBef>
                  <a:buNone/>
                </a:pPr>
                <a14:m>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𝑀𝐻𝑆𝐴</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e>
                    </m:d>
                    <m:r>
                      <a:rPr lang="en-US" sz="2000" b="0" i="1" smtClean="0">
                        <a:solidFill>
                          <a:schemeClr val="bg1"/>
                        </a:solidFill>
                        <a:latin typeface="Cambria Math" panose="02040503050406030204" pitchFamily="18" charset="0"/>
                      </a:rPr>
                      <m:t>  </m:t>
                    </m:r>
                  </m:oMath>
                </a14:m>
                <a:r>
                  <a:rPr lang="en-US" sz="2000" b="0" dirty="0">
                    <a:solidFill>
                      <a:schemeClr val="bg1"/>
                    </a:solidFill>
                  </a:rPr>
                  <a:t> </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e>
                          </m:d>
                        </m:e>
                      </m:d>
                    </m:oMath>
                  </m:oMathPara>
                </a14:m>
                <a:endParaRPr lang="en-US" sz="2000" dirty="0">
                  <a:solidFill>
                    <a:schemeClr val="bg1"/>
                  </a:solidFill>
                </a:endParaRPr>
              </a:p>
              <a:p>
                <a:pPr>
                  <a:lnSpc>
                    <a:spcPct val="120000"/>
                  </a:lnSpc>
                  <a:spcBef>
                    <a:spcPts val="600"/>
                  </a:spcBef>
                </a:pPr>
                <a:r>
                  <a:rPr lang="ru-RU" sz="2000" dirty="0">
                    <a:solidFill>
                      <a:schemeClr val="bg1"/>
                    </a:solidFill>
                  </a:rPr>
                  <a:t>В классическом </a:t>
                </a:r>
                <a:r>
                  <a:rPr lang="ru-RU" sz="2000" dirty="0" err="1">
                    <a:solidFill>
                      <a:schemeClr val="bg1"/>
                    </a:solidFill>
                  </a:rPr>
                  <a:t>трансформер</a:t>
                </a:r>
                <a:r>
                  <a:rPr lang="ru-RU" sz="2000" dirty="0">
                    <a:solidFill>
                      <a:schemeClr val="bg1"/>
                    </a:solidFill>
                  </a:rPr>
                  <a:t>-блоке используется </a:t>
                </a:r>
                <a:r>
                  <a:rPr lang="ru-RU" sz="2000" dirty="0" err="1">
                    <a:solidFill>
                      <a:schemeClr val="bg1"/>
                    </a:solidFill>
                  </a:rPr>
                  <a:t>LayerNorm</a:t>
                </a:r>
                <a:r>
                  <a:rPr lang="ru-RU" sz="2000" dirty="0">
                    <a:solidFill>
                      <a:schemeClr val="bg1"/>
                    </a:solidFill>
                  </a:rPr>
                  <a:t>, а не </a:t>
                </a:r>
                <a:r>
                  <a:rPr lang="ru-RU" sz="2000" dirty="0" err="1">
                    <a:solidFill>
                      <a:schemeClr val="bg1"/>
                    </a:solidFill>
                  </a:rPr>
                  <a:t>BatchNorm</a:t>
                </a:r>
                <a:r>
                  <a:rPr lang="ru-RU" sz="2000" dirty="0">
                    <a:solidFill>
                      <a:schemeClr val="bg1"/>
                    </a:solidFill>
                  </a:rPr>
                  <a:t>. В </a:t>
                </a:r>
                <a:r>
                  <a:rPr lang="ru-RU" sz="2000" dirty="0" err="1">
                    <a:solidFill>
                      <a:schemeClr val="bg1"/>
                    </a:solidFill>
                  </a:rPr>
                  <a:t>ViT</a:t>
                </a:r>
                <a:r>
                  <a:rPr lang="ru-RU" sz="2000" dirty="0">
                    <a:solidFill>
                      <a:schemeClr val="bg1"/>
                    </a:solidFill>
                  </a:rPr>
                  <a:t> тоже оставили </a:t>
                </a:r>
                <a:r>
                  <a:rPr lang="ru-RU" sz="2000" dirty="0" err="1">
                    <a:solidFill>
                      <a:schemeClr val="bg1"/>
                    </a:solidFill>
                  </a:rPr>
                  <a:t>LayerNorm</a:t>
                </a:r>
                <a:r>
                  <a:rPr lang="ru-RU" sz="2000" dirty="0">
                    <a:solidFill>
                      <a:schemeClr val="bg1"/>
                    </a:solidFill>
                  </a:rPr>
                  <a:t>.</a:t>
                </a:r>
                <a:r>
                  <a:rPr lang="en-US" sz="2000" dirty="0">
                    <a:solidFill>
                      <a:schemeClr val="bg1"/>
                    </a:solidFill>
                  </a:rPr>
                  <a:t> </a:t>
                </a:r>
              </a:p>
              <a:p>
                <a:pPr>
                  <a:lnSpc>
                    <a:spcPct val="120000"/>
                  </a:lnSpc>
                  <a:spcBef>
                    <a:spcPts val="600"/>
                  </a:spcBef>
                </a:pPr>
                <a14:m>
                  <m:oMath xmlns:m="http://schemas.openxmlformats.org/officeDocument/2006/math">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r>
                      <m:rPr>
                        <m:sty m:val="p"/>
                      </m:rPr>
                      <a:rPr lang="en-US" sz="2000" b="0" i="0" dirty="0" smtClean="0">
                        <a:solidFill>
                          <a:schemeClr val="bg1"/>
                        </a:solidFill>
                        <a:latin typeface="Cambria Math" panose="02040503050406030204" pitchFamily="18" charset="0"/>
                      </a:rPr>
                      <m:t>Ln</m:t>
                    </m:r>
                    <m:d>
                      <m:dPr>
                        <m:ctrlPr>
                          <a:rPr lang="en-US" sz="2000" b="0" i="1" dirty="0" smtClean="0">
                            <a:solidFill>
                              <a:schemeClr val="bg1"/>
                            </a:solidFill>
                            <a:latin typeface="Cambria Math" panose="02040503050406030204" pitchFamily="18" charset="0"/>
                          </a:rPr>
                        </m:ctrlPr>
                      </m:dPr>
                      <m:e>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e>
                    </m:d>
                    <m:r>
                      <a:rPr lang="en-US" sz="2000" b="0" i="0" dirty="0" smtClean="0">
                        <a:solidFill>
                          <a:schemeClr val="bg1"/>
                        </a:solidFill>
                        <a:latin typeface="Cambria Math" panose="02040503050406030204" pitchFamily="18" charset="0"/>
                      </a:rPr>
                      <m:t>=</m:t>
                    </m:r>
                    <m:f>
                      <m:fPr>
                        <m:ctrlPr>
                          <a:rPr lang="en-US" sz="2000" i="1" dirty="0">
                            <a:solidFill>
                              <a:schemeClr val="bg1"/>
                            </a:solidFill>
                            <a:latin typeface="Cambria Math" panose="02040503050406030204" pitchFamily="18" charset="0"/>
                          </a:rPr>
                        </m:ctrlPr>
                      </m:fPr>
                      <m:num>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𝐸</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num>
                      <m:den>
                        <m:rad>
                          <m:radPr>
                            <m:degHide m:val="on"/>
                            <m:ctrlPr>
                              <a:rPr lang="en-US" sz="2000" i="1" dirty="0">
                                <a:solidFill>
                                  <a:schemeClr val="bg1"/>
                                </a:solidFill>
                                <a:latin typeface="Cambria Math" panose="02040503050406030204" pitchFamily="18" charset="0"/>
                              </a:rPr>
                            </m:ctrlPr>
                          </m:radPr>
                          <m:deg/>
                          <m:e>
                            <m:r>
                              <a:rPr lang="en-US" sz="2000" dirty="0" err="1">
                                <a:solidFill>
                                  <a:schemeClr val="bg1"/>
                                </a:solidFill>
                                <a:latin typeface="Cambria Math" panose="02040503050406030204" pitchFamily="18" charset="0"/>
                              </a:rPr>
                              <m:t>𝑉𝑎𝑟</m:t>
                            </m:r>
                            <m:d>
                              <m:dPr>
                                <m:ctrlPr>
                                  <a:rPr lang="en-US" sz="2000" i="1" dirty="0">
                                    <a:solidFill>
                                      <a:schemeClr val="bg1"/>
                                    </a:solidFill>
                                    <a:latin typeface="Cambria Math" panose="02040503050406030204" pitchFamily="18" charset="0"/>
                                  </a:rPr>
                                </m:ctrlPr>
                              </m:dPr>
                              <m:e>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e>
                            </m:d>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𝜀</m:t>
                            </m:r>
                          </m:e>
                        </m:rad>
                      </m:den>
                    </m:f>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𝛾</m:t>
                    </m:r>
                    <m:r>
                      <a:rPr lang="el-GR"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𝛽</m:t>
                    </m:r>
                  </m:oMath>
                </a14:m>
                <a:endParaRPr lang="ru-RU" sz="2000" dirty="0">
                  <a:solidFill>
                    <a:schemeClr val="bg1"/>
                  </a:solidFill>
                </a:endParaRPr>
              </a:p>
              <a:p>
                <a:pPr>
                  <a:lnSpc>
                    <a:spcPct val="120000"/>
                  </a:lnSpc>
                  <a:spcBef>
                    <a:spcPts val="600"/>
                  </a:spcBef>
                </a:pPr>
                <a14:m>
                  <m:oMath xmlns:m="http://schemas.openxmlformats.org/officeDocument/2006/math">
                    <m:r>
                      <a:rPr lang="en-US" sz="2000" i="1" dirty="0" smtClean="0">
                        <a:solidFill>
                          <a:schemeClr val="bg1"/>
                        </a:solidFill>
                        <a:latin typeface="Cambria Math" panose="02040503050406030204" pitchFamily="18" charset="0"/>
                      </a:rPr>
                      <m:t>𝐺𝑀𝐿𝑃</m:t>
                    </m:r>
                  </m:oMath>
                </a14:m>
                <a:r>
                  <a:rPr lang="en-US" sz="2000" dirty="0">
                    <a:solidFill>
                      <a:schemeClr val="bg1"/>
                    </a:solidFill>
                  </a:rPr>
                  <a:t> </a:t>
                </a:r>
                <a:r>
                  <a:rPr lang="ru-RU" sz="2000" dirty="0">
                    <a:solidFill>
                      <a:schemeClr val="bg1"/>
                    </a:solidFill>
                  </a:rPr>
                  <a:t>для каждого </a:t>
                </a:r>
                <a:r>
                  <a:rPr lang="en-US" sz="2000" dirty="0">
                    <a:solidFill>
                      <a:schemeClr val="bg1"/>
                    </a:solidFill>
                  </a:rPr>
                  <a:t>path:</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en-US" sz="2000" i="1" dirty="0"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e>
                      </m:d>
                      <m:r>
                        <a:rPr lang="en-US" sz="2000" b="0" i="1" smtClean="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𝐷𝑟𝑜𝑝𝑂𝑢𝑡</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1</m:t>
                          </m:r>
                        </m:sub>
                      </m:sSub>
                      <m:r>
                        <a:rPr lang="en-US" sz="2000" i="1" dirty="0" smtClean="0">
                          <a:solidFill>
                            <a:schemeClr val="bg1"/>
                          </a:solidFill>
                          <a:latin typeface="Cambria Math" panose="02040503050406030204" pitchFamily="18" charset="0"/>
                          <a:ea typeface="Cambria Math" panose="02040503050406030204" pitchFamily="18" charset="0"/>
                        </a:rPr>
                        <m:t>∘</m:t>
                      </m:r>
                      <m:r>
                        <a:rPr lang="en-US" sz="2000" i="1" dirty="0">
                          <a:solidFill>
                            <a:schemeClr val="bg1"/>
                          </a:solidFill>
                          <a:latin typeface="Cambria Math" panose="02040503050406030204" pitchFamily="18" charset="0"/>
                        </a:rPr>
                        <m:t>𝐷</m:t>
                      </m:r>
                      <m:r>
                        <a:rPr lang="en-US" sz="2000" b="0" i="1" dirty="0" smtClean="0">
                          <a:solidFill>
                            <a:schemeClr val="bg1"/>
                          </a:solidFill>
                          <a:latin typeface="Cambria Math" panose="02040503050406030204" pitchFamily="18" charset="0"/>
                        </a:rPr>
                        <m:t>𝑟𝑜𝑝</m:t>
                      </m:r>
                      <m:r>
                        <a:rPr lang="en-US" sz="2000" i="1" dirty="0">
                          <a:solidFill>
                            <a:schemeClr val="bg1"/>
                          </a:solidFill>
                          <a:latin typeface="Cambria Math" panose="02040503050406030204" pitchFamily="18" charset="0"/>
                        </a:rPr>
                        <m:t>𝑂</m:t>
                      </m:r>
                      <m:r>
                        <a:rPr lang="en-US" sz="2000" b="0" i="1" dirty="0" smtClean="0">
                          <a:solidFill>
                            <a:schemeClr val="bg1"/>
                          </a:solidFill>
                          <a:latin typeface="Cambria Math" panose="02040503050406030204" pitchFamily="18" charset="0"/>
                        </a:rPr>
                        <m:t>𝑢𝑡</m:t>
                      </m:r>
                      <m:d>
                        <m:dPr>
                          <m:ctrlPr>
                            <a:rPr lang="en-US" sz="2000" b="0" i="1" dirty="0" smtClean="0">
                              <a:solidFill>
                                <a:schemeClr val="bg1"/>
                              </a:solidFill>
                              <a:latin typeface="Cambria Math" panose="02040503050406030204" pitchFamily="18" charset="0"/>
                            </a:rPr>
                          </m:ctrlPr>
                        </m:dPr>
                        <m:e>
                          <m:r>
                            <a:rPr lang="en-US" sz="2000" b="0" i="1" dirty="0" smtClean="0">
                              <a:solidFill>
                                <a:schemeClr val="bg1"/>
                              </a:solidFill>
                              <a:latin typeface="Cambria Math" panose="02040503050406030204" pitchFamily="18" charset="0"/>
                            </a:rPr>
                            <m:t>𝐺𝑒𝐿𝑈</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0</m:t>
                              </m:r>
                            </m:sub>
                          </m:sSub>
                          <m:r>
                            <a:rPr lang="en-US" sz="2000" b="0" i="1" dirty="0" smtClean="0">
                              <a:solidFill>
                                <a:schemeClr val="bg1"/>
                              </a:solidFill>
                              <a:latin typeface="Cambria Math" panose="02040503050406030204" pitchFamily="18" charset="0"/>
                            </a:rPr>
                            <m:t>𝑥</m:t>
                          </m:r>
                          <m:r>
                            <a:rPr lang="en-US" sz="2000" b="0" i="1" dirty="0" smtClean="0">
                              <a:solidFill>
                                <a:schemeClr val="bg1"/>
                              </a:solidFill>
                              <a:latin typeface="Cambria Math" panose="02040503050406030204" pitchFamily="18" charset="0"/>
                            </a:rPr>
                            <m:t>′)</m:t>
                          </m:r>
                        </m:e>
                      </m:d>
                      <m:r>
                        <a:rPr lang="en-US" sz="2000" i="1" dirty="0" smtClean="0">
                          <a:solidFill>
                            <a:schemeClr val="bg1"/>
                          </a:solidFill>
                          <a:latin typeface="Cambria Math" panose="02040503050406030204" pitchFamily="18" charset="0"/>
                        </a:rPr>
                        <m:t> </m:t>
                      </m:r>
                    </m:oMath>
                  </m:oMathPara>
                </a14:m>
                <a:endParaRPr lang="en-US" sz="2000" dirty="0">
                  <a:solidFill>
                    <a:schemeClr val="bg1"/>
                  </a:solidFill>
                </a:endParaRPr>
              </a:p>
              <a:p>
                <a:pPr marL="0" indent="0">
                  <a:lnSpc>
                    <a:spcPct val="120000"/>
                  </a:lnSpc>
                  <a:spcBef>
                    <a:spcPts val="600"/>
                  </a:spcBef>
                  <a:buNone/>
                </a:pPr>
                <a:r>
                  <a:rPr lang="ru-RU" sz="2000" dirty="0">
                    <a:solidFill>
                      <a:schemeClr val="bg1"/>
                    </a:solidFill>
                  </a:rPr>
                  <a:t>где </a:t>
                </a:r>
                <a14:m>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ru-RU" sz="2000" b="0" i="0" dirty="0" smtClean="0">
                        <a:solidFill>
                          <a:schemeClr val="bg1"/>
                        </a:solidFill>
                        <a:latin typeface="Cambria Math" panose="02040503050406030204" pitchFamily="18" charset="0"/>
                      </a:rPr>
                      <m:t>, </m:t>
                    </m:r>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0" dirty="0" smtClean="0">
                            <a:solidFill>
                              <a:schemeClr val="bg1"/>
                            </a:solidFill>
                            <a:latin typeface="Cambria Math" panose="02040503050406030204" pitchFamily="18" charset="0"/>
                          </a:rPr>
                          <m:t>′</m:t>
                        </m:r>
                      </m:sup>
                    </m:sSup>
                    <m:r>
                      <a:rPr lang="en-US" sz="2000" b="0" i="0" dirty="0" smtClean="0">
                        <a:solidFill>
                          <a:schemeClr val="bg1"/>
                        </a:solidFill>
                        <a:latin typeface="Cambria Math" panose="02040503050406030204" pitchFamily="18" charset="0"/>
                      </a:rPr>
                      <m:t>, </m:t>
                    </m:r>
                    <m:r>
                      <a:rPr lang="en-US" sz="2000" b="0" i="1" dirty="0" smtClean="0">
                        <a:solidFill>
                          <a:schemeClr val="bg1"/>
                        </a:solidFill>
                        <a:latin typeface="Cambria Math" panose="02040503050406030204" pitchFamily="18" charset="0"/>
                      </a:rPr>
                      <m:t>𝑥</m:t>
                    </m:r>
                  </m:oMath>
                </a14:m>
                <a:r>
                  <a:rPr lang="en-US" sz="2000" i="1" dirty="0">
                    <a:solidFill>
                      <a:schemeClr val="bg1"/>
                    </a:solidFill>
                  </a:rPr>
                  <a:t> –</a:t>
                </a:r>
                <a:r>
                  <a:rPr lang="ru-RU" sz="2000" i="1" dirty="0">
                    <a:solidFill>
                      <a:schemeClr val="bg1"/>
                    </a:solidFill>
                  </a:rPr>
                  <a:t> </a:t>
                </a:r>
                <a:r>
                  <a:rPr lang="ru-RU" sz="2000" i="1" dirty="0" err="1">
                    <a:solidFill>
                      <a:schemeClr val="bg1"/>
                    </a:solidFill>
                  </a:rPr>
                  <a:t>патч</a:t>
                </a:r>
                <a:r>
                  <a:rPr lang="ru-RU" sz="2000" i="1" dirty="0">
                    <a:solidFill>
                      <a:schemeClr val="bg1"/>
                    </a:solidFill>
                  </a:rPr>
                  <a:t> на выходе, промежуточное состояние и вход</a:t>
                </a:r>
              </a:p>
              <a:p>
                <a:pPr marL="0" indent="0">
                  <a:lnSpc>
                    <a:spcPct val="120000"/>
                  </a:lnSpc>
                  <a:spcBef>
                    <a:spcPts val="600"/>
                  </a:spcBef>
                  <a:buNone/>
                </a:pPr>
                <a:r>
                  <a:rPr lang="ru-RU" sz="2000" b="1" dirty="0">
                    <a:solidFill>
                      <a:schemeClr val="bg1"/>
                    </a:solidFill>
                  </a:rPr>
                  <a:t>Число </a:t>
                </a:r>
                <a:r>
                  <a:rPr lang="ru-RU" sz="2000" b="1" dirty="0" err="1">
                    <a:solidFill>
                      <a:schemeClr val="bg1"/>
                    </a:solidFill>
                  </a:rPr>
                  <a:t>эмбеддингов</a:t>
                </a:r>
                <a:r>
                  <a:rPr lang="ru-RU" sz="2000" b="1" dirty="0">
                    <a:solidFill>
                      <a:schemeClr val="bg1"/>
                    </a:solidFill>
                  </a:rPr>
                  <a:t> и их размерность не меняется при прохождении через все </a:t>
                </a:r>
                <a:r>
                  <a:rPr lang="ru-RU" sz="2000" b="1" dirty="0" err="1">
                    <a:solidFill>
                      <a:schemeClr val="bg1"/>
                    </a:solidFill>
                  </a:rPr>
                  <a:t>энкодер</a:t>
                </a:r>
                <a:r>
                  <a:rPr lang="ru-RU" sz="2000" b="1" dirty="0">
                    <a:solidFill>
                      <a:schemeClr val="bg1"/>
                    </a:solidFill>
                  </a:rPr>
                  <a:t>-блоки сети</a:t>
                </a:r>
                <a:r>
                  <a:rPr lang="ru-RU" sz="2000" dirty="0">
                    <a:solidFill>
                      <a:schemeClr val="bg1"/>
                    </a:solidFill>
                  </a:rPr>
                  <a:t>.</a:t>
                </a:r>
                <a:endParaRPr lang="en-US" sz="2000" dirty="0">
                  <a:solidFill>
                    <a:schemeClr val="bg1"/>
                  </a:solidFill>
                </a:endParaRPr>
              </a:p>
              <a:p>
                <a:pPr marL="0" indent="0">
                  <a:lnSpc>
                    <a:spcPct val="120000"/>
                  </a:lnSpc>
                  <a:spcBef>
                    <a:spcPts val="600"/>
                  </a:spcBef>
                  <a:buNone/>
                </a:pPr>
                <a:endParaRPr lang="ru-RU" sz="2000" i="1"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75557" y="844144"/>
                <a:ext cx="7180488" cy="5277165"/>
              </a:xfrm>
              <a:blipFill>
                <a:blip r:embed="rId2"/>
                <a:stretch>
                  <a:fillRect l="-849" t="-346"/>
                </a:stretch>
              </a:blipFill>
            </p:spPr>
            <p:txBody>
              <a:bodyPr/>
              <a:lstStyle/>
              <a:p>
                <a:r>
                  <a:rPr lang="ru-RU">
                    <a:noFill/>
                  </a:rPr>
                  <a:t> </a:t>
                </a:r>
              </a:p>
            </p:txBody>
          </p:sp>
        </mc:Fallback>
      </mc:AlternateContent>
      <p:sp>
        <p:nvSpPr>
          <p:cNvPr id="4" name="Прямоугольник 3"/>
          <p:cNvSpPr/>
          <p:nvPr/>
        </p:nvSpPr>
        <p:spPr>
          <a:xfrm>
            <a:off x="267522" y="6121309"/>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5" name="Rectangle 3"/>
          <p:cNvSpPr>
            <a:spLocks noChangeArrowheads="1"/>
          </p:cNvSpPr>
          <p:nvPr/>
        </p:nvSpPr>
        <p:spPr bwMode="auto">
          <a:xfrm>
            <a:off x="7380515" y="6231581"/>
            <a:ext cx="4811485" cy="461665"/>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D63384"/>
                </a:solidFill>
                <a:effectLst/>
                <a:latin typeface="SFMono-Regular"/>
              </a:rPr>
              <a:t>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 подход (</a:t>
            </a:r>
            <a:r>
              <a:rPr lang="ru-RU" altLang="ru-RU" sz="1200" dirty="0">
                <a:solidFill>
                  <a:srgbClr val="1D1D1D"/>
                </a:solidFill>
                <a:latin typeface="Inter"/>
              </a:rPr>
              <a:t>снизу</a:t>
            </a:r>
            <a:r>
              <a:rPr kumimoji="0" lang="ru-RU" altLang="ru-RU" sz="1200" b="0" i="0" u="none" strike="noStrike" cap="none" normalizeH="0" baseline="0" dirty="0">
                <a:ln>
                  <a:noFill/>
                </a:ln>
                <a:solidFill>
                  <a:srgbClr val="1D1D1D"/>
                </a:solidFill>
                <a:effectLst/>
                <a:latin typeface="Inter"/>
              </a:rPr>
              <a:t>) работает лучше, </a:t>
            </a:r>
            <a:r>
              <a:rPr kumimoji="0" lang="en-US" altLang="ru-RU" sz="1200" b="0" i="0" u="none" strike="noStrike" cap="none" normalizeH="0" baseline="0" dirty="0">
                <a:ln>
                  <a:noFill/>
                </a:ln>
                <a:solidFill>
                  <a:srgbClr val="1D1D1D"/>
                </a:solidFill>
                <a:effectLst/>
                <a:latin typeface="Inter"/>
              </a:rPr>
              <a:t/>
            </a:r>
            <a:br>
              <a:rPr kumimoji="0" lang="en-US" altLang="ru-RU" sz="1200" b="0" i="0" u="none" strike="noStrike" cap="none" normalizeH="0" baseline="0" dirty="0">
                <a:ln>
                  <a:noFill/>
                </a:ln>
                <a:solidFill>
                  <a:srgbClr val="1D1D1D"/>
                </a:solidFill>
                <a:effectLst/>
                <a:latin typeface="Inter"/>
              </a:rPr>
            </a:br>
            <a:r>
              <a:rPr kumimoji="0" lang="ru-RU" altLang="ru-RU" sz="1200" b="0" i="0" u="none" strike="noStrike" cap="none" normalizeH="0" baseline="0" dirty="0">
                <a:ln>
                  <a:noFill/>
                </a:ln>
                <a:solidFill>
                  <a:srgbClr val="1D1D1D"/>
                </a:solidFill>
                <a:effectLst/>
                <a:latin typeface="Inter"/>
              </a:rPr>
              <a:t>чем </a:t>
            </a:r>
            <a:r>
              <a:rPr kumimoji="0" lang="ru-RU" altLang="ru-RU" sz="1200" b="0" i="0" u="none" strike="noStrike" cap="none" normalizeH="0" baseline="0" dirty="0" err="1">
                <a:ln>
                  <a:noFill/>
                </a:ln>
                <a:solidFill>
                  <a:srgbClr val="D63384"/>
                </a:solidFill>
                <a:effectLst/>
                <a:latin typeface="SFMono-Regular"/>
              </a:rPr>
              <a:t>post</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(сверху). И фактически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стал стандартом.</a:t>
            </a:r>
            <a:r>
              <a:rPr kumimoji="0" lang="ru-RU" altLang="ru-RU" sz="1200" b="0" i="0" u="none" strike="noStrike" cap="none" normalizeH="0" baseline="0" dirty="0">
                <a:ln>
                  <a:noFill/>
                </a:ln>
                <a:solidFill>
                  <a:schemeClr val="tx1"/>
                </a:solidFill>
                <a:effectLst/>
              </a:rPr>
              <a:t> </a:t>
            </a:r>
          </a:p>
        </p:txBody>
      </p:sp>
      <p:pic>
        <p:nvPicPr>
          <p:cNvPr id="614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10397" t="5775" r="60859" b="5664"/>
          <a:stretch/>
        </p:blipFill>
        <p:spPr bwMode="auto">
          <a:xfrm>
            <a:off x="7664080" y="1090951"/>
            <a:ext cx="2745275" cy="5030358"/>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14453" y="6554400"/>
            <a:ext cx="7173686" cy="276999"/>
          </a:xfrm>
          <a:prstGeom prst="rect">
            <a:avLst/>
          </a:prstGeom>
        </p:spPr>
        <p:txBody>
          <a:bodyPr wrap="square">
            <a:spAutoFit/>
          </a:bodyPr>
          <a:lstStyle/>
          <a:p>
            <a:r>
              <a:rPr lang="ru-RU" sz="1200" dirty="0">
                <a:solidFill>
                  <a:schemeClr val="bg1"/>
                </a:solidFill>
              </a:rPr>
              <a:t>https://stackoverflow.com/questions/70065235/understanding-torch-nn-layernorm-in-nlp</a:t>
            </a:r>
          </a:p>
        </p:txBody>
      </p:sp>
      <p:sp>
        <p:nvSpPr>
          <p:cNvPr id="8" name="Прямоугольник 7"/>
          <p:cNvSpPr/>
          <p:nvPr/>
        </p:nvSpPr>
        <p:spPr>
          <a:xfrm>
            <a:off x="267522" y="6342950"/>
            <a:ext cx="6096000" cy="261610"/>
          </a:xfrm>
          <a:prstGeom prst="rect">
            <a:avLst/>
          </a:prstGeom>
        </p:spPr>
        <p:txBody>
          <a:bodyPr>
            <a:spAutoFit/>
          </a:bodyPr>
          <a:lstStyle/>
          <a:p>
            <a:r>
              <a:rPr lang="ru-RU" sz="1100" dirty="0">
                <a:solidFill>
                  <a:schemeClr val="bg1"/>
                </a:solidFill>
              </a:rPr>
              <a:t>https://d2l.ai/chapter_attention-mechanisms-and-transformers/vision-transformer.html</a:t>
            </a:r>
          </a:p>
        </p:txBody>
      </p:sp>
      <p:pic>
        <p:nvPicPr>
          <p:cNvPr id="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50973" b="5426"/>
          <a:stretch/>
        </p:blipFill>
        <p:spPr bwMode="auto">
          <a:xfrm>
            <a:off x="10087039" y="3396343"/>
            <a:ext cx="2224704" cy="255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539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p:sp>
        <p:nvSpPr>
          <p:cNvPr id="9" name="Объект 2"/>
          <p:cNvSpPr txBox="1">
            <a:spLocks/>
          </p:cNvSpPr>
          <p:nvPr/>
        </p:nvSpPr>
        <p:spPr>
          <a:xfrm>
            <a:off x="8323119" y="1381871"/>
            <a:ext cx="3868882"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Блок </a:t>
            </a:r>
            <a:r>
              <a:rPr lang="ru-RU" altLang="ru-RU" sz="1700" dirty="0" err="1">
                <a:solidFill>
                  <a:schemeClr val="bg1"/>
                </a:solidFill>
                <a:latin typeface="Menlo"/>
                <a:cs typeface="Courier New" panose="02070309020205020404" pitchFamily="49" charset="0"/>
              </a:rPr>
              <a:t>энкодера</a:t>
            </a:r>
            <a:r>
              <a:rPr lang="ru-RU" altLang="ru-RU" sz="17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Multi-</a:t>
            </a:r>
            <a:r>
              <a:rPr lang="ru-RU" altLang="ru-RU" sz="1600" dirty="0" err="1">
                <a:solidFill>
                  <a:schemeClr val="bg1"/>
                </a:solidFill>
                <a:latin typeface="Menlo"/>
                <a:cs typeface="Courier New" panose="02070309020205020404" pitchFamily="49" charset="0"/>
              </a:rPr>
              <a:t>Head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Self-Attention</a:t>
            </a:r>
            <a:endParaRPr lang="ru-RU" altLang="ru-RU" sz="1600" dirty="0">
              <a:solidFill>
                <a:schemeClr val="bg1"/>
              </a:solidFill>
              <a:latin typeface="Menlo"/>
              <a:cs typeface="Courier New" panose="02070309020205020404" pitchFamily="49" charset="0"/>
            </a:endParaRP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Feed-Forward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Network</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rPr>
              <a:t> </a:t>
            </a:r>
            <a:endParaRPr lang="ru-RU" sz="2400" dirty="0">
              <a:solidFill>
                <a:schemeClr val="bg1"/>
              </a:solidFill>
            </a:endParaRPr>
          </a:p>
        </p:txBody>
      </p:sp>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295275" y="795558"/>
                <a:ext cx="8027844" cy="5453203"/>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endParaRP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𝑀𝑢𝑙𝑡𝑖𝐻𝑒𝑎𝑑</m:t>
                      </m:r>
                      <m:d>
                        <m:dPr>
                          <m:ctrlPr>
                            <a:rPr lang="ru-RU" altLang="ru-RU" sz="1800" i="1" dirty="0" smtClean="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e>
                      </m:d>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err="1">
                          <a:solidFill>
                            <a:schemeClr val="bg1"/>
                          </a:solidFill>
                          <a:latin typeface="Cambria Math" panose="02040503050406030204" pitchFamily="18" charset="0"/>
                          <a:cs typeface="Courier New" panose="02070309020205020404" pitchFamily="49" charset="0"/>
                        </a:rPr>
                        <m:t>𝐶𝑜𝑛𝑐𝑎𝑡</m:t>
                      </m:r>
                      <m:d>
                        <m:dPr>
                          <m:ctrlPr>
                            <a:rPr lang="ru-RU" altLang="ru-RU" sz="1800" i="1" dirty="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1</m:t>
                              </m:r>
                            </m:sub>
                          </m:sSub>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h</m:t>
                              </m:r>
                            </m:sub>
                          </m:sSub>
                        </m:e>
                      </m:d>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r>
                        <a:rPr lang="ru-RU" altLang="ru-RU" sz="1800" b="0" i="1" dirty="0" smtClean="0">
                          <a:solidFill>
                            <a:schemeClr val="bg1"/>
                          </a:solidFill>
                          <a:latin typeface="Cambria Math" panose="02040503050406030204" pitchFamily="18" charset="0"/>
                          <a:cs typeface="Courier New" panose="02070309020205020404" pitchFamily="49" charset="0"/>
                        </a:rPr>
                        <m:t>+</m:t>
                      </m:r>
                      <m:sSub>
                        <m:sSubPr>
                          <m:ctrlPr>
                            <a:rPr lang="en-US" altLang="ru-RU" sz="1800" b="0" i="1" dirty="0" smtClean="0">
                              <a:solidFill>
                                <a:schemeClr val="bg1"/>
                              </a:solidFill>
                              <a:latin typeface="Cambria Math" panose="02040503050406030204" pitchFamily="18" charset="0"/>
                              <a:cs typeface="Courier New" panose="02070309020205020404" pitchFamily="49" charset="0"/>
                            </a:rPr>
                          </m:ctrlPr>
                        </m:sSubPr>
                        <m:e>
                          <m:r>
                            <a:rPr lang="en-US" altLang="ru-RU" sz="1800" b="0" i="1" dirty="0" smtClean="0">
                              <a:solidFill>
                                <a:schemeClr val="bg1"/>
                              </a:solidFill>
                              <a:latin typeface="Cambria Math" panose="02040503050406030204" pitchFamily="18" charset="0"/>
                              <a:cs typeface="Courier New" panose="02070309020205020404" pitchFamily="49" charset="0"/>
                            </a:rPr>
                            <m:t>𝑏</m:t>
                          </m:r>
                        </m:e>
                        <m:sub>
                          <m:r>
                            <a:rPr lang="en-US" altLang="ru-RU" sz="1800" b="0" i="1" dirty="0" smtClean="0">
                              <a:solidFill>
                                <a:schemeClr val="bg1"/>
                              </a:solidFill>
                              <a:latin typeface="Cambria Math" panose="02040503050406030204" pitchFamily="18" charset="0"/>
                              <a:cs typeface="Courier New" panose="02070309020205020404" pitchFamily="49" charset="0"/>
                            </a:rPr>
                            <m:t>0</m:t>
                          </m:r>
                        </m:sub>
                      </m:sSub>
                    </m:oMath>
                  </m:oMathPara>
                </a14:m>
                <a:endParaRPr lang="ru-RU" altLang="ru-RU" sz="1800" dirty="0">
                  <a:solidFill>
                    <a:schemeClr val="bg1"/>
                  </a:solidFill>
                </a:endParaRPr>
              </a:p>
              <a:p>
                <a:pPr marL="0" lvl="0" indent="0" eaLnBrk="0" fontAlgn="base" hangingPunct="0">
                  <a:lnSpc>
                    <a:spcPct val="100000"/>
                  </a:lnSpc>
                  <a:spcBef>
                    <a:spcPct val="0"/>
                  </a:spcBef>
                  <a:spcAft>
                    <a:spcPct val="0"/>
                  </a:spcAft>
                  <a:buNone/>
                </a:pPr>
                <a14:m>
                  <m:oMathPara xmlns:m="http://schemas.openxmlformats.org/officeDocument/2006/math">
                    <m:oMathParaPr>
                      <m:jc m:val="left"/>
                    </m:oMathParaPr>
                    <m:oMath xmlns:m="http://schemas.openxmlformats.org/officeDocument/2006/math">
                      <m:r>
                        <a:rPr lang="ru-RU" altLang="ru-RU" sz="1800" b="1" i="1" dirty="0" smtClean="0">
                          <a:solidFill>
                            <a:schemeClr val="bg1"/>
                          </a:solidFill>
                          <a:latin typeface="Cambria Math" panose="02040503050406030204" pitchFamily="18" charset="0"/>
                        </a:rPr>
                        <m:t>где:</m:t>
                      </m:r>
                    </m:oMath>
                  </m:oMathPara>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smtClean="0">
                            <a:solidFill>
                              <a:schemeClr val="bg1"/>
                            </a:solidFill>
                            <a:latin typeface="Cambria Math" panose="02040503050406030204" pitchFamily="18" charset="0"/>
                            <a:cs typeface="Courier New" panose="02070309020205020404" pitchFamily="49" charset="0"/>
                          </a:rPr>
                        </m:ctrlPr>
                      </m:sSubPr>
                      <m:e>
                        <m:r>
                          <a:rPr lang="ru-RU" altLang="ru-RU" sz="1800" i="1" dirty="0" smtClean="0">
                            <a:solidFill>
                              <a:schemeClr val="bg1"/>
                            </a:solidFill>
                            <a:latin typeface="Cambria Math" panose="02040503050406030204" pitchFamily="18" charset="0"/>
                            <a:cs typeface="Courier New" panose="02070309020205020404" pitchFamily="49" charset="0"/>
                          </a:rPr>
                          <m:t>𝑑</m:t>
                        </m:r>
                      </m:e>
                      <m:sub>
                        <m:r>
                          <a:rPr lang="ru-RU" altLang="ru-RU" sz="1800" i="1" dirty="0" smtClean="0">
                            <a:solidFill>
                              <a:schemeClr val="bg1"/>
                            </a:solidFill>
                            <a:latin typeface="Cambria Math" panose="02040503050406030204" pitchFamily="18" charset="0"/>
                            <a:cs typeface="Courier New" panose="02070309020205020404" pitchFamily="49" charset="0"/>
                          </a:rPr>
                          <m:t>𝑖</m:t>
                        </m:r>
                      </m:sub>
                    </m:sSub>
                    <m:r>
                      <a:rPr lang="ru-RU" altLang="ru-RU" sz="1800" i="1" dirty="0" smtClean="0">
                        <a:solidFill>
                          <a:schemeClr val="bg1"/>
                        </a:solidFill>
                        <a:latin typeface="Cambria Math" panose="02040503050406030204" pitchFamily="18" charset="0"/>
                        <a:cs typeface="Courier New" panose="02070309020205020404" pitchFamily="49" charset="0"/>
                      </a:rPr>
                      <m:t> = </m:t>
                    </m:r>
                    <m:r>
                      <a:rPr lang="ru-RU" altLang="ru-RU" sz="1800" i="1" dirty="0" err="1" smtClean="0">
                        <a:solidFill>
                          <a:schemeClr val="bg1"/>
                        </a:solidFill>
                        <a:latin typeface="Cambria Math" panose="02040503050406030204" pitchFamily="18" charset="0"/>
                        <a:cs typeface="Courier New" panose="02070309020205020404" pitchFamily="49" charset="0"/>
                      </a:rPr>
                      <m:t>𝐴𝑡𝑡𝑒𝑛𝑡𝑖𝑜𝑛</m:t>
                    </m:r>
                  </m:oMath>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𝑸</m:t>
                    </m:r>
                  </m:oMath>
                </a14:m>
                <a:r>
                  <a:rPr lang="ru-RU" altLang="ru-RU" sz="1800" dirty="0">
                    <a:solidFill>
                      <a:schemeClr val="bg1"/>
                    </a:solidFill>
                  </a:rPr>
                  <a:t> (</a:t>
                </a:r>
                <a:r>
                  <a:rPr lang="ru-RU" altLang="ru-RU" sz="1800" dirty="0" err="1">
                    <a:solidFill>
                      <a:schemeClr val="bg1"/>
                    </a:solidFill>
                  </a:rPr>
                  <a:t>Queries</a:t>
                </a:r>
                <a:r>
                  <a:rPr lang="ru-RU" altLang="ru-RU" sz="1800" dirty="0">
                    <a:solidFill>
                      <a:schemeClr val="bg1"/>
                    </a:solidFill>
                  </a:rPr>
                  <a:t>) — запросы</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𝑲</m:t>
                    </m:r>
                  </m:oMath>
                </a14:m>
                <a:r>
                  <a:rPr lang="ru-RU" altLang="ru-RU" sz="1800" dirty="0">
                    <a:solidFill>
                      <a:schemeClr val="bg1"/>
                    </a:solidFill>
                  </a:rPr>
                  <a:t> (</a:t>
                </a:r>
                <a:r>
                  <a:rPr lang="ru-RU" altLang="ru-RU" sz="1800" dirty="0" err="1">
                    <a:solidFill>
                      <a:schemeClr val="bg1"/>
                    </a:solidFill>
                  </a:rPr>
                  <a:t>Keys</a:t>
                </a:r>
                <a:r>
                  <a:rPr lang="ru-RU" altLang="ru-RU" sz="1800" dirty="0">
                    <a:solidFill>
                      <a:schemeClr val="bg1"/>
                    </a:solidFill>
                  </a:rPr>
                  <a:t>) — ключи</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𝑽</m:t>
                    </m:r>
                    <m:r>
                      <a:rPr lang="ru-RU" altLang="ru-RU" sz="1800" i="1" dirty="0">
                        <a:solidFill>
                          <a:schemeClr val="bg1"/>
                        </a:solidFill>
                        <a:latin typeface="Cambria Math" panose="02040503050406030204" pitchFamily="18" charset="0"/>
                      </a:rPr>
                      <m:t> </m:t>
                    </m:r>
                  </m:oMath>
                </a14:m>
                <a:r>
                  <a:rPr lang="ru-RU" altLang="ru-RU" sz="1800" dirty="0">
                    <a:solidFill>
                      <a:schemeClr val="bg1"/>
                    </a:solidFill>
                  </a:rPr>
                  <a:t>(</a:t>
                </a:r>
                <a:r>
                  <a:rPr lang="ru-RU" altLang="ru-RU" sz="1800" dirty="0" err="1">
                    <a:solidFill>
                      <a:schemeClr val="bg1"/>
                    </a:solidFill>
                  </a:rPr>
                  <a:t>Values</a:t>
                </a:r>
                <a:r>
                  <a:rPr lang="ru-RU" altLang="ru-RU" sz="1800" dirty="0">
                    <a:solidFill>
                      <a:schemeClr val="bg1"/>
                    </a:solidFill>
                  </a:rPr>
                  <a:t>) — значения</a:t>
                </a:r>
              </a:p>
              <a:p>
                <a:pPr eaLnBrk="0" fontAlgn="base" hangingPunct="0">
                  <a:lnSpc>
                    <a:spcPct val="100000"/>
                  </a:lnSpc>
                  <a:spcBef>
                    <a:spcPct val="0"/>
                  </a:spcBef>
                  <a:spcAft>
                    <a:spcPct val="0"/>
                  </a:spcAft>
                </a:pPr>
                <a14:m>
                  <m:oMath xmlns:m="http://schemas.openxmlformats.org/officeDocument/2006/math">
                    <m:sSub>
                      <m:sSubPr>
                        <m:ctrlPr>
                          <a:rPr lang="ru-RU" altLang="ru-RU" sz="1800" b="1" i="1" dirty="0" smtClean="0">
                            <a:solidFill>
                              <a:schemeClr val="bg1"/>
                            </a:solidFill>
                            <a:latin typeface="Cambria Math" panose="02040503050406030204" pitchFamily="18" charset="0"/>
                          </a:rPr>
                        </m:ctrlPr>
                      </m:sSubPr>
                      <m:e>
                        <m:r>
                          <a:rPr lang="ru-RU" altLang="ru-RU" sz="1800" b="1" i="1" dirty="0" smtClean="0">
                            <a:solidFill>
                              <a:schemeClr val="bg1"/>
                            </a:solidFill>
                            <a:latin typeface="Cambria Math" panose="02040503050406030204" pitchFamily="18" charset="0"/>
                          </a:rPr>
                          <m:t>𝒅</m:t>
                        </m:r>
                      </m:e>
                      <m:sub>
                        <m:r>
                          <a:rPr lang="ru-RU" altLang="ru-RU" sz="1800" b="1" i="1" dirty="0" smtClean="0">
                            <a:solidFill>
                              <a:schemeClr val="bg1"/>
                            </a:solidFill>
                            <a:latin typeface="Cambria Math" panose="02040503050406030204" pitchFamily="18" charset="0"/>
                          </a:rPr>
                          <m:t>𝒌</m:t>
                        </m:r>
                      </m:sub>
                    </m:sSub>
                  </m:oMath>
                </a14:m>
                <a:r>
                  <a:rPr lang="ru-RU" altLang="ru-RU" sz="1800" dirty="0">
                    <a:solidFill>
                      <a:schemeClr val="bg1"/>
                    </a:solidFill>
                  </a:rPr>
                  <a:t> — размерность </a:t>
                </a:r>
                <a:r>
                  <a:rPr lang="ru-RU" altLang="ru-RU" sz="1800" dirty="0" smtClean="0">
                    <a:solidFill>
                      <a:schemeClr val="bg1"/>
                    </a:solidFill>
                  </a:rPr>
                  <a:t>головы </a:t>
                </a:r>
                <a:r>
                  <a:rPr lang="en-US" altLang="ru-RU" sz="1800" dirty="0" smtClean="0">
                    <a:solidFill>
                      <a:schemeClr val="bg1"/>
                    </a:solidFill>
                  </a:rPr>
                  <a:t>h/n, </a:t>
                </a:r>
                <a:r>
                  <a:rPr lang="ru-RU" altLang="ru-RU" sz="1800" dirty="0" smtClean="0">
                    <a:solidFill>
                      <a:schemeClr val="bg1"/>
                    </a:solidFill>
                  </a:rPr>
                  <a:t>напр. 768/12=64</a:t>
                </a:r>
                <a:endParaRPr lang="ru-RU" altLang="ru-RU" sz="1800" dirty="0">
                  <a:solidFill>
                    <a:schemeClr val="bg1"/>
                  </a:solidFill>
                </a:endParaRPr>
              </a:p>
              <a:p>
                <a:pPr eaLnBrk="0" fontAlgn="base" hangingPunct="0">
                  <a:lnSpc>
                    <a:spcPct val="100000"/>
                  </a:lnSpc>
                  <a:spcBef>
                    <a:spcPct val="0"/>
                  </a:spcBef>
                  <a:spcAft>
                    <a:spcPct val="0"/>
                  </a:spcAft>
                </a:pPr>
                <a14:m>
                  <m:oMath xmlns:m="http://schemas.openxmlformats.org/officeDocument/2006/math">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oMath>
                </a14:m>
                <a:r>
                  <a:rPr lang="ru-RU" altLang="ru-RU" sz="1800" dirty="0">
                    <a:solidFill>
                      <a:schemeClr val="bg1"/>
                    </a:solidFill>
                  </a:rPr>
                  <a:t> — матрица проекции голов внимания </a:t>
                </a:r>
                <a:br>
                  <a:rPr lang="ru-RU" altLang="ru-RU" sz="1800" dirty="0">
                    <a:solidFill>
                      <a:schemeClr val="bg1"/>
                    </a:solidFill>
                  </a:rPr>
                </a:br>
                <a:r>
                  <a:rPr lang="ru-RU" altLang="ru-RU" sz="1800" dirty="0">
                    <a:solidFill>
                      <a:schemeClr val="bg1"/>
                    </a:solidFill>
                  </a:rPr>
                  <a:t> (по сути перемешивание признаков)</a:t>
                </a:r>
              </a:p>
              <a:p>
                <a:pPr marL="0" lvl="0" indent="0" eaLnBrk="0" fontAlgn="base" hangingPunct="0">
                  <a:lnSpc>
                    <a:spcPct val="100000"/>
                  </a:lnSpc>
                  <a:spcBef>
                    <a:spcPct val="0"/>
                  </a:spcBef>
                  <a:spcAft>
                    <a:spcPct val="0"/>
                  </a:spcAft>
                  <a:buNone/>
                </a:pPr>
                <a:endParaRPr lang="ru-RU" altLang="ru-RU" sz="1800" dirty="0">
                  <a:solidFill>
                    <a:schemeClr val="bg1"/>
                  </a:solidFill>
                </a:endParaRPr>
              </a:p>
              <a:p>
                <a:pPr marL="0" lvl="0" indent="0" eaLnBrk="0" fontAlgn="base" hangingPunct="0">
                  <a:lnSpc>
                    <a:spcPct val="100000"/>
                  </a:lnSpc>
                  <a:spcBef>
                    <a:spcPct val="0"/>
                  </a:spcBef>
                  <a:spcAft>
                    <a:spcPct val="0"/>
                  </a:spcAft>
                  <a:buNone/>
                </a:pPr>
                <a:r>
                  <a:rPr lang="ru-RU" altLang="ru-RU" sz="1800" dirty="0">
                    <a:solidFill>
                      <a:schemeClr val="bg1"/>
                    </a:solidFill>
                  </a:rPr>
                  <a:t>Процесс вычисления внимания для каждой головы </a:t>
                </a:r>
                <a14:m>
                  <m:oMath xmlns:m="http://schemas.openxmlformats.org/officeDocument/2006/math">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𝑖</m:t>
                        </m:r>
                      </m:sub>
                    </m:sSub>
                  </m:oMath>
                </a14:m>
                <a:r>
                  <a:rPr lang="ru-RU" altLang="ru-RU" sz="1800" dirty="0">
                    <a:solidFill>
                      <a:schemeClr val="bg1"/>
                    </a:solidFill>
                  </a:rPr>
                  <a:t>:</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Линейные проекции:</a:t>
                </a:r>
                <a14:m>
                  <m:oMath xmlns:m="http://schemas.openxmlformats.org/officeDocument/2006/math">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𝑄</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𝑄</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𝐾</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𝐾</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𝑉</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𝑉</m:t>
                        </m:r>
                      </m:sub>
                    </m:sSub>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Скалярное произведение: </a:t>
                </a:r>
                <a14:m>
                  <m:oMath xmlns:m="http://schemas.openxmlformats.org/officeDocument/2006/math">
                    <m:r>
                      <a:rPr lang="ru-RU" altLang="ru-RU" sz="1800" b="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b="0" i="1" dirty="0">
                            <a:solidFill>
                              <a:schemeClr val="bg1"/>
                            </a:solidFill>
                            <a:latin typeface="Cambria Math" panose="02040503050406030204" pitchFamily="18" charset="0"/>
                            <a:cs typeface="Courier New" panose="02070309020205020404" pitchFamily="49" charset="0"/>
                          </a:rPr>
                          <m:t>𝐾</m:t>
                        </m:r>
                      </m:e>
                      <m:sup>
                        <m:r>
                          <a:rPr lang="ru-RU" altLang="ru-RU" sz="1800" b="0" i="1" dirty="0">
                            <a:solidFill>
                              <a:schemeClr val="bg1"/>
                            </a:solidFill>
                            <a:latin typeface="Cambria Math" panose="02040503050406030204" pitchFamily="18" charset="0"/>
                            <a:cs typeface="Courier New" panose="02070309020205020404" pitchFamily="49" charset="0"/>
                          </a:rPr>
                          <m:t>𝑇</m:t>
                        </m:r>
                      </m:sup>
                    </m:sSup>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Масштабирование: деление на </a:t>
                </a:r>
                <a14:m>
                  <m:oMath xmlns:m="http://schemas.openxmlformats.org/officeDocument/2006/math">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b="0" i="1" dirty="0" err="1">
                                <a:solidFill>
                                  <a:schemeClr val="bg1"/>
                                </a:solidFill>
                                <a:latin typeface="Cambria Math" panose="02040503050406030204" pitchFamily="18" charset="0"/>
                                <a:cs typeface="Courier New" panose="02070309020205020404" pitchFamily="49" charset="0"/>
                              </a:rPr>
                              <m:t>𝑑</m:t>
                            </m:r>
                          </m:e>
                          <m:sub>
                            <m:r>
                              <a:rPr lang="ru-RU" altLang="ru-RU" sz="1800" b="0" i="1" dirty="0" err="1">
                                <a:solidFill>
                                  <a:schemeClr val="bg1"/>
                                </a:solidFill>
                                <a:latin typeface="Cambria Math" panose="02040503050406030204" pitchFamily="18" charset="0"/>
                                <a:cs typeface="Courier New" panose="02070309020205020404" pitchFamily="49" charset="0"/>
                              </a:rPr>
                              <m:t>𝑘</m:t>
                            </m:r>
                          </m:sub>
                        </m:sSub>
                      </m:e>
                    </m:rad>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err="1">
                    <a:solidFill>
                      <a:schemeClr val="bg1"/>
                    </a:solidFill>
                  </a:rPr>
                  <a:t>Softmax</a:t>
                </a:r>
                <a:r>
                  <a:rPr lang="ru-RU" altLang="ru-RU" sz="1800" dirty="0">
                    <a:solidFill>
                      <a:schemeClr val="bg1"/>
                    </a:solidFill>
                  </a:rPr>
                  <a:t>: нормализация весов внимания</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Взвешенная сумма: умножение на значения </a:t>
                </a:r>
                <a14:m>
                  <m:oMath xmlns:m="http://schemas.openxmlformats.org/officeDocument/2006/math">
                    <m:r>
                      <a:rPr lang="ru-RU" altLang="ru-RU" sz="1800" b="0" i="1" dirty="0" smtClean="0">
                        <a:solidFill>
                          <a:schemeClr val="bg1"/>
                        </a:solidFill>
                        <a:latin typeface="Cambria Math" panose="02040503050406030204" pitchFamily="18" charset="0"/>
                      </a:rPr>
                      <m:t>𝑉</m:t>
                    </m:r>
                  </m:oMath>
                </a14:m>
                <a:endParaRPr lang="ru-RU" altLang="ru-RU" sz="1800" dirty="0">
                  <a:solidFill>
                    <a:schemeClr val="bg1"/>
                  </a:solidFill>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295275" y="795558"/>
                <a:ext cx="8027844" cy="5453203"/>
              </a:xfrm>
              <a:prstGeom prst="rect">
                <a:avLst/>
              </a:prstGeom>
              <a:blipFill>
                <a:blip r:embed="rId5"/>
                <a:stretch>
                  <a:fillRect l="-1746"/>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7" name="Прямоугольник 16"/>
          <p:cNvSpPr/>
          <p:nvPr/>
        </p:nvSpPr>
        <p:spPr>
          <a:xfrm>
            <a:off x="5612570" y="6430713"/>
            <a:ext cx="2619692" cy="307777"/>
          </a:xfrm>
          <a:prstGeom prst="rect">
            <a:avLst/>
          </a:prstGeom>
        </p:spPr>
        <p:txBody>
          <a:bodyPr wrap="none">
            <a:spAutoFit/>
          </a:bodyPr>
          <a:lstStyle/>
          <a:p>
            <a:r>
              <a:rPr lang="ru-RU" sz="1400" dirty="0">
                <a:solidFill>
                  <a:schemeClr val="bg1"/>
                </a:solidFill>
              </a:rPr>
              <a:t>https://arxiv.org/pdf/2303.13731</a:t>
            </a:r>
          </a:p>
        </p:txBody>
      </p:sp>
      <p:sp>
        <p:nvSpPr>
          <p:cNvPr id="22" name="Прямоугольник 21"/>
          <p:cNvSpPr/>
          <p:nvPr/>
        </p:nvSpPr>
        <p:spPr>
          <a:xfrm>
            <a:off x="826416" y="6127124"/>
            <a:ext cx="6096000" cy="307777"/>
          </a:xfrm>
          <a:prstGeom prst="rect">
            <a:avLst/>
          </a:prstGeom>
        </p:spPr>
        <p:txBody>
          <a:bodyPr>
            <a:spAutoFit/>
          </a:bodyPr>
          <a:lstStyle/>
          <a:p>
            <a:pPr lvl="0" eaLnBrk="0" fontAlgn="base" hangingPunct="0">
              <a:spcBef>
                <a:spcPct val="0"/>
              </a:spcBef>
              <a:spcAft>
                <a:spcPct val="0"/>
              </a:spcAft>
            </a:pPr>
            <a:r>
              <a:rPr lang="ru-RU" altLang="ru-RU" sz="1400" dirty="0">
                <a:solidFill>
                  <a:schemeClr val="bg1"/>
                </a:solidFill>
              </a:rPr>
              <a:t> В оригинальной статьи по </a:t>
            </a:r>
            <a:r>
              <a:rPr lang="ru-RU" altLang="ru-RU" sz="1400" dirty="0" err="1">
                <a:solidFill>
                  <a:schemeClr val="bg1"/>
                </a:solidFill>
              </a:rPr>
              <a:t>ViT</a:t>
            </a:r>
            <a:r>
              <a:rPr lang="ru-RU" altLang="ru-RU" sz="1400" dirty="0">
                <a:solidFill>
                  <a:schemeClr val="bg1"/>
                </a:solidFill>
              </a:rPr>
              <a:t> </a:t>
            </a:r>
            <a:r>
              <a:rPr lang="ru-RU" altLang="ru-RU" sz="1400" dirty="0" err="1">
                <a:solidFill>
                  <a:schemeClr val="bg1"/>
                </a:solidFill>
              </a:rPr>
              <a:t>self-attention</a:t>
            </a:r>
            <a:r>
              <a:rPr lang="ru-RU" altLang="ru-RU" sz="1400" dirty="0">
                <a:solidFill>
                  <a:schemeClr val="bg1"/>
                </a:solidFill>
              </a:rPr>
              <a:t> имеет </a:t>
            </a:r>
            <a:r>
              <a:rPr lang="ru-RU" altLang="ru-RU" sz="1400" dirty="0" err="1">
                <a:solidFill>
                  <a:schemeClr val="bg1"/>
                </a:solidFill>
              </a:rPr>
              <a:t>Dropout</a:t>
            </a:r>
            <a:r>
              <a:rPr lang="ru-RU" altLang="ru-RU" sz="1400" dirty="0">
                <a:solidFill>
                  <a:schemeClr val="bg1"/>
                </a:solidFill>
              </a:rPr>
              <a:t> слои, </a:t>
            </a:r>
            <a:endParaRPr lang="ru-RU" altLang="ru-RU" sz="2000" dirty="0">
              <a:solidFill>
                <a:schemeClr val="bg1"/>
              </a:solidFill>
            </a:endParaRPr>
          </a:p>
        </p:txBody>
      </p:sp>
      <p:sp>
        <p:nvSpPr>
          <p:cNvPr id="21" name="Прямоугольник 20"/>
          <p:cNvSpPr/>
          <p:nvPr/>
        </p:nvSpPr>
        <p:spPr>
          <a:xfrm>
            <a:off x="1625513" y="6425503"/>
            <a:ext cx="3528915" cy="276999"/>
          </a:xfrm>
          <a:prstGeom prst="rect">
            <a:avLst/>
          </a:prstGeom>
        </p:spPr>
        <p:txBody>
          <a:bodyPr wrap="none">
            <a:spAutoFit/>
          </a:bodyPr>
          <a:lstStyle/>
          <a:p>
            <a:r>
              <a:rPr lang="ru-RU" sz="1200" dirty="0">
                <a:solidFill>
                  <a:schemeClr val="bg1"/>
                </a:solidFill>
              </a:rPr>
              <a:t>https://blog.deepschool.ru/cv/vit-vision-transformer/</a:t>
            </a:r>
          </a:p>
        </p:txBody>
      </p:sp>
      <p:pic>
        <p:nvPicPr>
          <p:cNvPr id="5122" name="Picture 2" descr="https://blog.deepschool.ru/wp-content/uploads/2023/01/vit_7-1024x501.png"/>
          <p:cNvPicPr>
            <a:picLocks noChangeAspect="1" noChangeArrowheads="1"/>
          </p:cNvPicPr>
          <p:nvPr/>
        </p:nvPicPr>
        <p:blipFill rotWithShape="1">
          <a:blip r:embed="rId6">
            <a:extLst>
              <a:ext uri="{28A0092B-C50C-407E-A947-70E740481C1C}">
                <a14:useLocalDpi xmlns:a14="http://schemas.microsoft.com/office/drawing/2010/main" val="0"/>
              </a:ext>
            </a:extLst>
          </a:blip>
          <a:srcRect l="3624" r="3838" b="7605"/>
          <a:stretch/>
        </p:blipFill>
        <p:spPr bwMode="auto">
          <a:xfrm>
            <a:off x="6084836" y="3337910"/>
            <a:ext cx="6030964" cy="294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99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344156" y="444019"/>
                <a:ext cx="6580519"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344156" y="444019"/>
                <a:ext cx="6580519" cy="587375"/>
              </a:xfrm>
              <a:blipFill>
                <a:blip r:embed="rId2"/>
                <a:stretch>
                  <a:fillRect t="-48958" b="-708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114300" y="891998"/>
                <a:ext cx="6622799" cy="941455"/>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latin typeface="Arial" panose="020B0604020202020204" pitchFamily="34" charset="0"/>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114300" y="891998"/>
                <a:ext cx="6622799" cy="941455"/>
              </a:xfrm>
              <a:prstGeom prst="rect">
                <a:avLst/>
              </a:prstGeom>
              <a:blipFill>
                <a:blip r:embed="rId3"/>
                <a:stretch>
                  <a:fillRect/>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6781" b="49740"/>
          <a:stretch/>
        </p:blipFill>
        <p:spPr bwMode="auto">
          <a:xfrm>
            <a:off x="344156" y="3934022"/>
            <a:ext cx="6392943" cy="245110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73603" y="6550223"/>
            <a:ext cx="2929905" cy="307777"/>
          </a:xfrm>
          <a:prstGeom prst="rect">
            <a:avLst/>
          </a:prstGeom>
        </p:spPr>
        <p:txBody>
          <a:bodyPr wrap="none">
            <a:spAutoFit/>
          </a:bodyPr>
          <a:lstStyle/>
          <a:p>
            <a:r>
              <a:rPr lang="ru-RU" sz="1400" dirty="0">
                <a:solidFill>
                  <a:schemeClr val="bg1"/>
                </a:solidFill>
              </a:rPr>
              <a:t>https://habr.com/ru/articles/925050/</a:t>
            </a:r>
          </a:p>
        </p:txBody>
      </p:sp>
      <mc:AlternateContent xmlns:mc="http://schemas.openxmlformats.org/markup-compatibility/2006" xmlns:a14="http://schemas.microsoft.com/office/drawing/2010/main">
        <mc:Choice Requires="a14">
          <p:sp>
            <p:nvSpPr>
              <p:cNvPr id="5" name="Прямоугольник 4"/>
              <p:cNvSpPr/>
              <p:nvPr/>
            </p:nvSpPr>
            <p:spPr>
              <a:xfrm>
                <a:off x="6604783" y="228599"/>
                <a:ext cx="5413045" cy="5341334"/>
              </a:xfrm>
              <a:prstGeom prst="rect">
                <a:avLst/>
              </a:prstGeom>
            </p:spPr>
            <p:txBody>
              <a:bodyPr wrap="square">
                <a:spAutoFit/>
              </a:bodyPr>
              <a:lstStyle/>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smtClean="0">
                        <a:solidFill>
                          <a:schemeClr val="bg1"/>
                        </a:solidFill>
                        <a:latin typeface="Cambria Math" panose="02040503050406030204" pitchFamily="18" charset="0"/>
                      </a:rPr>
                      <m:t>𝑄</m:t>
                    </m:r>
                    <m:r>
                      <a:rPr lang="ru-RU" sz="2000" i="1" smtClean="0">
                        <a:solidFill>
                          <a:schemeClr val="bg1"/>
                        </a:solidFill>
                        <a:latin typeface="Cambria Math" panose="02040503050406030204" pitchFamily="18" charset="0"/>
                      </a:rPr>
                      <m:t> (</m:t>
                    </m:r>
                    <m:r>
                      <a:rPr lang="ru-RU" sz="2000" i="1" smtClean="0">
                        <a:solidFill>
                          <a:schemeClr val="bg1"/>
                        </a:solidFill>
                        <a:latin typeface="Cambria Math" panose="02040503050406030204" pitchFamily="18" charset="0"/>
                      </a:rPr>
                      <m:t>𝑄𝑢𝑒𝑟𝑦</m:t>
                    </m:r>
                    <m:r>
                      <a:rPr lang="ru-RU" sz="2000" i="1" smtClean="0">
                        <a:solidFill>
                          <a:schemeClr val="bg1"/>
                        </a:solidFill>
                        <a:latin typeface="Cambria Math" panose="02040503050406030204" pitchFamily="18" charset="0"/>
                      </a:rPr>
                      <m:t>) </m:t>
                    </m:r>
                  </m:oMath>
                </a14:m>
                <a:r>
                  <a:rPr lang="ru-RU" sz="2000" dirty="0">
                    <a:solidFill>
                      <a:schemeClr val="bg1"/>
                    </a:solidFill>
                  </a:rPr>
                  <a:t>формально задаёт вопрос от каждого </a:t>
                </a:r>
                <a:r>
                  <a:rPr lang="ru-RU" sz="2000" dirty="0" err="1">
                    <a:solidFill>
                      <a:schemeClr val="bg1"/>
                    </a:solidFill>
                  </a:rPr>
                  <a:t>патча</a:t>
                </a:r>
                <a:r>
                  <a:rPr lang="ru-RU" sz="2000" dirty="0">
                    <a:solidFill>
                      <a:schemeClr val="bg1"/>
                    </a:solidFill>
                  </a:rPr>
                  <a:t> к другим </a:t>
                </a:r>
                <a:r>
                  <a:rPr lang="ru-RU" sz="2000" dirty="0" err="1">
                    <a:solidFill>
                      <a:schemeClr val="bg1"/>
                    </a:solidFill>
                  </a:rPr>
                  <a:t>патчам</a:t>
                </a:r>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dirty="0" smtClean="0">
                        <a:solidFill>
                          <a:schemeClr val="bg1"/>
                        </a:solidFill>
                        <a:latin typeface="Cambria Math" panose="02040503050406030204" pitchFamily="18" charset="0"/>
                      </a:rPr>
                      <m:t>𝐾</m:t>
                    </m:r>
                    <m:r>
                      <a:rPr lang="ru-RU" sz="2000" i="1" dirty="0" smtClean="0">
                        <a:solidFill>
                          <a:schemeClr val="bg1"/>
                        </a:solidFill>
                        <a:latin typeface="Cambria Math" panose="02040503050406030204" pitchFamily="18" charset="0"/>
                      </a:rPr>
                      <m:t> (</m:t>
                    </m:r>
                    <m:r>
                      <a:rPr lang="ru-RU" sz="2000" i="1" dirty="0" err="1">
                        <a:solidFill>
                          <a:schemeClr val="bg1"/>
                        </a:solidFill>
                        <a:latin typeface="Cambria Math" panose="02040503050406030204" pitchFamily="18" charset="0"/>
                      </a:rPr>
                      <m:t>𝐾𝑒𝑦</m:t>
                    </m:r>
                    <m:r>
                      <a:rPr lang="ru-RU" sz="2000" i="1" dirty="0">
                        <a:solidFill>
                          <a:schemeClr val="bg1"/>
                        </a:solidFill>
                        <a:latin typeface="Cambria Math" panose="02040503050406030204" pitchFamily="18" charset="0"/>
                      </a:rPr>
                      <m:t>) </m:t>
                    </m:r>
                  </m:oMath>
                </a14:m>
                <a:r>
                  <a:rPr lang="ru-RU" sz="2000" dirty="0">
                    <a:solidFill>
                      <a:schemeClr val="bg1"/>
                    </a:solidFill>
                  </a:rPr>
                  <a:t>показывает, есть ли у каждого </a:t>
                </a:r>
                <a:r>
                  <a:rPr lang="ru-RU" sz="2000" dirty="0" err="1">
                    <a:solidFill>
                      <a:schemeClr val="bg1"/>
                    </a:solidFill>
                  </a:rPr>
                  <a:t>патча</a:t>
                </a:r>
                <a:r>
                  <a:rPr lang="ru-RU" sz="2000" dirty="0">
                    <a:solidFill>
                      <a:schemeClr val="bg1"/>
                    </a:solidFill>
                  </a:rPr>
                  <a:t> ответ на этот вопрос, а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dirty="0">
                        <a:solidFill>
                          <a:schemeClr val="bg1"/>
                        </a:solidFill>
                        <a:latin typeface="Cambria Math" panose="02040503050406030204" pitchFamily="18" charset="0"/>
                      </a:rPr>
                      <m:t>𝑉</m:t>
                    </m:r>
                    <m:r>
                      <a:rPr lang="ru-RU" sz="2000" dirty="0">
                        <a:solidFill>
                          <a:schemeClr val="bg1"/>
                        </a:solidFill>
                        <a:latin typeface="Cambria Math" panose="02040503050406030204" pitchFamily="18" charset="0"/>
                      </a:rPr>
                      <m:t> (</m:t>
                    </m:r>
                    <m:r>
                      <a:rPr lang="ru-RU" sz="2000" dirty="0" err="1">
                        <a:solidFill>
                          <a:schemeClr val="bg1"/>
                        </a:solidFill>
                        <a:latin typeface="Cambria Math" panose="02040503050406030204" pitchFamily="18" charset="0"/>
                      </a:rPr>
                      <m:t>𝑉𝑎𝑙𝑢𝑒</m:t>
                    </m:r>
                    <m:r>
                      <a:rPr lang="ru-RU" sz="2000" dirty="0">
                        <a:solidFill>
                          <a:schemeClr val="bg1"/>
                        </a:solidFill>
                        <a:latin typeface="Cambria Math" panose="02040503050406030204" pitchFamily="18" charset="0"/>
                      </a:rPr>
                      <m:t>) </m:t>
                    </m:r>
                  </m:oMath>
                </a14:m>
                <a:r>
                  <a:rPr lang="ru-RU" sz="2000" dirty="0">
                    <a:solidFill>
                      <a:schemeClr val="bg1"/>
                    </a:solidFill>
                  </a:rPr>
                  <a:t>содержит «значения» — фактические данные каждого </a:t>
                </a:r>
                <a:r>
                  <a:rPr lang="ru-RU" sz="2000" dirty="0" err="1">
                    <a:solidFill>
                      <a:schemeClr val="bg1"/>
                    </a:solidFill>
                  </a:rPr>
                  <a:t>патча</a:t>
                </a:r>
                <a:r>
                  <a:rPr lang="ru-RU" sz="2000" dirty="0">
                    <a:solidFill>
                      <a:schemeClr val="bg1"/>
                    </a:solidFill>
                  </a:rPr>
                  <a:t>, которые используются для формирования итогового представления.</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b="0" i="1" smtClean="0">
                        <a:solidFill>
                          <a:schemeClr val="bg1"/>
                        </a:solidFill>
                        <a:latin typeface="Cambria Math" panose="02040503050406030204" pitchFamily="18" charset="0"/>
                      </a:rPr>
                      <m:t>𝛼</m:t>
                    </m:r>
                  </m:oMath>
                </a14:m>
                <a:r>
                  <a:rPr lang="ru-RU" sz="2000" dirty="0">
                    <a:solidFill>
                      <a:schemeClr val="bg1"/>
                    </a:solidFill>
                  </a:rPr>
                  <a:t>= </a:t>
                </a:r>
                <a14:m>
                  <m:oMath xmlns:m="http://schemas.openxmlformats.org/officeDocument/2006/math">
                    <m:r>
                      <a:rPr lang="ru-RU" altLang="ru-RU" sz="2000" i="1" dirty="0">
                        <a:solidFill>
                          <a:schemeClr val="bg1"/>
                        </a:solidFill>
                        <a:latin typeface="Cambria Math" panose="02040503050406030204" pitchFamily="18" charset="0"/>
                        <a:cs typeface="Courier New" panose="02070309020205020404" pitchFamily="49" charset="0"/>
                      </a:rPr>
                      <m:t>𝑠𝑜𝑓𝑡𝑚𝑎𝑥</m:t>
                    </m:r>
                    <m:r>
                      <a:rPr lang="ru-RU" altLang="ru-RU" sz="2000" i="1" dirty="0">
                        <a:solidFill>
                          <a:schemeClr val="bg1"/>
                        </a:solidFill>
                        <a:latin typeface="Cambria Math" panose="02040503050406030204" pitchFamily="18" charset="0"/>
                        <a:cs typeface="Courier New" panose="02070309020205020404" pitchFamily="49" charset="0"/>
                      </a:rPr>
                      <m:t>(</m:t>
                    </m:r>
                    <m:f>
                      <m:fPr>
                        <m:ctrlPr>
                          <a:rPr lang="ru-RU" altLang="ru-RU" sz="2000" i="1" dirty="0">
                            <a:solidFill>
                              <a:schemeClr val="bg1"/>
                            </a:solidFill>
                            <a:latin typeface="Cambria Math" panose="02040503050406030204" pitchFamily="18" charset="0"/>
                            <a:cs typeface="Courier New" panose="02070309020205020404" pitchFamily="49" charset="0"/>
                          </a:rPr>
                        </m:ctrlPr>
                      </m:fPr>
                      <m:num>
                        <m:r>
                          <a:rPr lang="ru-RU" altLang="ru-RU" sz="2000" i="1" dirty="0">
                            <a:solidFill>
                              <a:schemeClr val="bg1"/>
                            </a:solidFill>
                            <a:latin typeface="Cambria Math" panose="02040503050406030204" pitchFamily="18" charset="0"/>
                            <a:cs typeface="Courier New" panose="02070309020205020404" pitchFamily="49" charset="0"/>
                          </a:rPr>
                          <m:t>𝑄</m:t>
                        </m:r>
                        <m:sSup>
                          <m:sSupPr>
                            <m:ctrlPr>
                              <a:rPr lang="ru-RU" altLang="ru-RU" sz="2000" i="1" dirty="0">
                                <a:solidFill>
                                  <a:schemeClr val="bg1"/>
                                </a:solidFill>
                                <a:latin typeface="Cambria Math" panose="02040503050406030204" pitchFamily="18" charset="0"/>
                                <a:cs typeface="Courier New" panose="02070309020205020404" pitchFamily="49" charset="0"/>
                              </a:rPr>
                            </m:ctrlPr>
                          </m:sSupPr>
                          <m:e>
                            <m:r>
                              <a:rPr lang="ru-RU" altLang="ru-RU" sz="2000" i="1" dirty="0">
                                <a:solidFill>
                                  <a:schemeClr val="bg1"/>
                                </a:solidFill>
                                <a:latin typeface="Cambria Math" panose="02040503050406030204" pitchFamily="18" charset="0"/>
                                <a:cs typeface="Courier New" panose="02070309020205020404" pitchFamily="49" charset="0"/>
                              </a:rPr>
                              <m:t>𝐾</m:t>
                            </m:r>
                          </m:e>
                          <m:sup>
                            <m:r>
                              <a:rPr lang="ru-RU" altLang="ru-RU" sz="20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20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2000" i="1" dirty="0" err="1">
                                    <a:solidFill>
                                      <a:schemeClr val="bg1"/>
                                    </a:solidFill>
                                    <a:latin typeface="Cambria Math" panose="02040503050406030204" pitchFamily="18" charset="0"/>
                                    <a:cs typeface="Courier New" panose="02070309020205020404" pitchFamily="49" charset="0"/>
                                  </a:rPr>
                                </m:ctrlPr>
                              </m:sSubPr>
                              <m:e>
                                <m:r>
                                  <a:rPr lang="ru-RU" altLang="ru-RU" sz="2000" i="1" dirty="0" err="1">
                                    <a:solidFill>
                                      <a:schemeClr val="bg1"/>
                                    </a:solidFill>
                                    <a:latin typeface="Cambria Math" panose="02040503050406030204" pitchFamily="18" charset="0"/>
                                    <a:cs typeface="Courier New" panose="02070309020205020404" pitchFamily="49" charset="0"/>
                                  </a:rPr>
                                  <m:t>𝑑</m:t>
                                </m:r>
                              </m:e>
                              <m:sub>
                                <m:r>
                                  <a:rPr lang="ru-RU" altLang="ru-RU" sz="20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2000" i="1" dirty="0">
                        <a:solidFill>
                          <a:schemeClr val="bg1"/>
                        </a:solidFill>
                        <a:latin typeface="Cambria Math" panose="02040503050406030204" pitchFamily="18" charset="0"/>
                        <a:cs typeface="Courier New" panose="02070309020205020404" pitchFamily="49" charset="0"/>
                      </a:rPr>
                      <m:t>)</m:t>
                    </m:r>
                  </m:oMath>
                </a14:m>
                <a:r>
                  <a:rPr lang="ru-RU" sz="2000" dirty="0">
                    <a:solidFill>
                      <a:schemeClr val="bg1"/>
                    </a:solidFill>
                  </a:rPr>
                  <a:t> — это матрицы внимания, которые показывают, насколько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𝑖</m:t>
                    </m:r>
                  </m:oMath>
                </a14:m>
                <a:r>
                  <a:rPr lang="ru-RU" sz="2000" dirty="0">
                    <a:solidFill>
                      <a:schemeClr val="bg1"/>
                    </a:solidFill>
                  </a:rPr>
                  <a:t> должен «обращать внимание» на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𝑗</m:t>
                    </m:r>
                  </m:oMath>
                </a14:m>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oMath>
                </a14:m>
                <a:r>
                  <a:rPr lang="ru-RU" sz="2000" dirty="0">
                    <a:solidFill>
                      <a:schemeClr val="bg1"/>
                    </a:solidFill>
                  </a:rPr>
                  <a:t>показывает, сколько информации каждый </a:t>
                </a:r>
                <a:r>
                  <a:rPr lang="ru-RU" sz="2000" dirty="0" err="1">
                    <a:solidFill>
                      <a:schemeClr val="bg1"/>
                    </a:solidFill>
                  </a:rPr>
                  <a:t>патч</a:t>
                </a:r>
                <a:r>
                  <a:rPr lang="ru-RU" sz="2000" dirty="0">
                    <a:solidFill>
                      <a:schemeClr val="bg1"/>
                    </a:solidFill>
                  </a:rPr>
                  <a:t> должен получить от остальных </a:t>
                </a:r>
                <a:r>
                  <a:rPr lang="ru-RU" sz="2000" dirty="0" err="1">
                    <a:solidFill>
                      <a:schemeClr val="bg1"/>
                    </a:solidFill>
                  </a:rPr>
                  <a:t>патчей</a:t>
                </a:r>
                <a:endParaRPr lang="ru-RU" sz="2000" dirty="0">
                  <a:solidFill>
                    <a:schemeClr val="bg1"/>
                  </a:solidFill>
                </a:endParaRP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𝑉</m:t>
                    </m:r>
                  </m:oMath>
                </a14:m>
                <a:r>
                  <a:rPr lang="ru-RU" sz="2000" dirty="0">
                    <a:solidFill>
                      <a:schemeClr val="bg1"/>
                    </a:solidFill>
                  </a:rPr>
                  <a:t>, - </a:t>
                </a:r>
                <a:r>
                  <a:rPr lang="ru-RU" sz="2000" dirty="0" err="1">
                    <a:solidFill>
                      <a:schemeClr val="bg1"/>
                    </a:solidFill>
                  </a:rPr>
                  <a:t>эмбеддинги</a:t>
                </a:r>
                <a:r>
                  <a:rPr lang="ru-RU" sz="2000" dirty="0">
                    <a:solidFill>
                      <a:schemeClr val="bg1"/>
                    </a:solidFill>
                  </a:rPr>
                  <a:t> изображения с учётом весов внимания </a:t>
                </a:r>
                <a14:m>
                  <m:oMath xmlns:m="http://schemas.openxmlformats.org/officeDocument/2006/math">
                    <m:r>
                      <a:rPr lang="ru-RU" sz="2000" i="1" dirty="0">
                        <a:solidFill>
                          <a:schemeClr val="bg1"/>
                        </a:solidFill>
                        <a:latin typeface="Cambria Math" panose="02040503050406030204" pitchFamily="18" charset="0"/>
                      </a:rPr>
                      <m:t>𝑎𝑡𝑡𝑛</m:t>
                    </m:r>
                    <m:r>
                      <a:rPr lang="ru-RU" sz="2000" i="1" dirty="0">
                        <a:solidFill>
                          <a:schemeClr val="bg1"/>
                        </a:solidFill>
                        <a:latin typeface="Cambria Math" panose="02040503050406030204" pitchFamily="18" charset="0"/>
                      </a:rPr>
                      <m:t>_</m:t>
                    </m:r>
                    <m:r>
                      <a:rPr lang="ru-RU" sz="2000" i="1" dirty="0">
                        <a:solidFill>
                          <a:schemeClr val="bg1"/>
                        </a:solidFill>
                        <a:latin typeface="Cambria Math" panose="02040503050406030204" pitchFamily="18" charset="0"/>
                      </a:rPr>
                      <m:t>𝑝𝑟𝑜𝑏𝑠</m:t>
                    </m:r>
                  </m:oMath>
                </a14:m>
                <a:r>
                  <a:rPr lang="ru-RU" sz="2000" dirty="0">
                    <a:solidFill>
                      <a:schemeClr val="bg1"/>
                    </a:solidFill>
                  </a:rPr>
                  <a:t>.</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604783" y="228599"/>
                <a:ext cx="5413045" cy="5341334"/>
              </a:xfrm>
              <a:prstGeom prst="rect">
                <a:avLst/>
              </a:prstGeom>
              <a:blipFill>
                <a:blip r:embed="rId5"/>
                <a:stretch>
                  <a:fillRect t="-570" r="-1351" b="-1026"/>
                </a:stretch>
              </a:blipFill>
            </p:spPr>
            <p:txBody>
              <a:bodyPr/>
              <a:lstStyle/>
              <a:p>
                <a:r>
                  <a:rPr lang="ru-RU">
                    <a:noFill/>
                  </a:rPr>
                  <a:t> </a:t>
                </a:r>
              </a:p>
            </p:txBody>
          </p:sp>
        </mc:Fallback>
      </mc:AlternateContent>
      <p:pic>
        <p:nvPicPr>
          <p:cNvPr id="17"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3077" t="55900" r="1296" b="2605"/>
          <a:stretch/>
        </p:blipFill>
        <p:spPr bwMode="auto">
          <a:xfrm>
            <a:off x="334306" y="1833453"/>
            <a:ext cx="6392943" cy="1972699"/>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7015136" y="5957989"/>
            <a:ext cx="5116991" cy="646331"/>
          </a:xfrm>
          <a:prstGeom prst="rect">
            <a:avLst/>
          </a:prstGeom>
        </p:spPr>
        <p:txBody>
          <a:bodyPr wrap="square">
            <a:spAutoFit/>
          </a:bodyPr>
          <a:lstStyle/>
          <a:p>
            <a:r>
              <a:rPr lang="ru-RU" b="0" i="0" dirty="0">
                <a:solidFill>
                  <a:schemeClr val="bg1"/>
                </a:solidFill>
                <a:latin typeface="+mj-lt"/>
              </a:rPr>
              <a:t>На самом деле можно получить </a:t>
            </a:r>
            <a:r>
              <a:rPr lang="en-US" b="0" i="0" dirty="0">
                <a:solidFill>
                  <a:schemeClr val="bg1"/>
                </a:solidFill>
                <a:latin typeface="+mj-lt"/>
              </a:rPr>
              <a:t>Q</a:t>
            </a:r>
            <a:r>
              <a:rPr lang="ru-RU" dirty="0">
                <a:solidFill>
                  <a:schemeClr val="bg1"/>
                </a:solidFill>
                <a:latin typeface="+mj-lt"/>
              </a:rPr>
              <a:t>, </a:t>
            </a:r>
            <a:r>
              <a:rPr lang="en-US" b="0" i="0" dirty="0">
                <a:solidFill>
                  <a:schemeClr val="bg1"/>
                </a:solidFill>
                <a:latin typeface="+mj-lt"/>
              </a:rPr>
              <a:t>W</a:t>
            </a:r>
            <a:r>
              <a:rPr lang="ru-RU" b="0" i="0" dirty="0">
                <a:solidFill>
                  <a:schemeClr val="bg1"/>
                </a:solidFill>
                <a:latin typeface="+mj-lt"/>
              </a:rPr>
              <a:t>, </a:t>
            </a:r>
            <a:r>
              <a:rPr lang="en-US" b="0" i="0" dirty="0">
                <a:solidFill>
                  <a:schemeClr val="bg1"/>
                </a:solidFill>
                <a:latin typeface="+mj-lt"/>
              </a:rPr>
              <a:t>K</a:t>
            </a:r>
            <a:r>
              <a:rPr lang="ru-RU" b="0" i="0" dirty="0">
                <a:solidFill>
                  <a:schemeClr val="bg1"/>
                </a:solidFill>
                <a:latin typeface="Cambria Math" panose="02040503050406030204" pitchFamily="18" charset="0"/>
              </a:rPr>
              <a:t/>
            </a:r>
            <a:br>
              <a:rPr lang="ru-RU" b="0" i="0" dirty="0">
                <a:solidFill>
                  <a:schemeClr val="bg1"/>
                </a:solidFill>
                <a:latin typeface="Cambria Math" panose="02040503050406030204" pitchFamily="18" charset="0"/>
              </a:rPr>
            </a:br>
            <a:r>
              <a:rPr lang="en-US" b="0" i="0" dirty="0">
                <a:solidFill>
                  <a:schemeClr val="bg1"/>
                </a:solidFill>
                <a:latin typeface="+mj-lt"/>
              </a:rPr>
              <a:t> </a:t>
            </a:r>
            <a:r>
              <a:rPr lang="ru-RU" b="0" i="0" dirty="0">
                <a:solidFill>
                  <a:schemeClr val="bg1"/>
                </a:solidFill>
                <a:latin typeface="+mj-lt"/>
              </a:rPr>
              <a:t>одной проекцией+</a:t>
            </a:r>
            <a:r>
              <a:rPr lang="en-US" b="0" i="0" dirty="0">
                <a:solidFill>
                  <a:schemeClr val="bg1"/>
                </a:solidFill>
                <a:latin typeface="+mj-lt"/>
              </a:rPr>
              <a:t>split </a:t>
            </a:r>
            <a:r>
              <a:rPr lang="ru-RU" b="0" i="0" dirty="0">
                <a:solidFill>
                  <a:schemeClr val="bg1"/>
                </a:solidFill>
                <a:latin typeface="+mj-lt"/>
              </a:rPr>
              <a:t>или 1</a:t>
            </a:r>
            <a:r>
              <a:rPr lang="en-US" b="0" i="0" dirty="0">
                <a:solidFill>
                  <a:schemeClr val="bg1"/>
                </a:solidFill>
                <a:latin typeface="+mj-lt"/>
              </a:rPr>
              <a:t>-d </a:t>
            </a:r>
            <a:r>
              <a:rPr lang="ru-RU" b="0" i="0" dirty="0">
                <a:solidFill>
                  <a:schemeClr val="bg1"/>
                </a:solidFill>
                <a:latin typeface="+mj-lt"/>
              </a:rPr>
              <a:t>свертками</a:t>
            </a:r>
            <a:endParaRPr lang="ru-RU" dirty="0"/>
          </a:p>
        </p:txBody>
      </p:sp>
      <p:sp>
        <p:nvSpPr>
          <p:cNvPr id="14" name="Прямоугольник 13"/>
          <p:cNvSpPr/>
          <p:nvPr/>
        </p:nvSpPr>
        <p:spPr>
          <a:xfrm>
            <a:off x="7203081" y="6503060"/>
            <a:ext cx="3259226" cy="261610"/>
          </a:xfrm>
          <a:prstGeom prst="rect">
            <a:avLst/>
          </a:prstGeom>
        </p:spPr>
        <p:txBody>
          <a:bodyPr wrap="none">
            <a:spAutoFit/>
          </a:bodyPr>
          <a:lstStyle/>
          <a:p>
            <a:r>
              <a:rPr lang="ru-RU" sz="1100" dirty="0">
                <a:solidFill>
                  <a:schemeClr val="bg1"/>
                </a:solidFill>
              </a:rPr>
              <a:t>https://blog.deepschool.ru/cv/vit-vision-transformer/</a:t>
            </a:r>
          </a:p>
        </p:txBody>
      </p:sp>
    </p:spTree>
    <p:extLst>
      <p:ext uri="{BB962C8B-B14F-4D97-AF65-F5344CB8AC3E}">
        <p14:creationId xmlns:p14="http://schemas.microsoft.com/office/powerpoint/2010/main" val="341891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rotWithShape="1">
          <a:blip r:embed="rId3"/>
          <a:srcRect t="4681" b="2536"/>
          <a:stretch/>
        </p:blipFill>
        <p:spPr>
          <a:xfrm>
            <a:off x="6798592" y="952500"/>
            <a:ext cx="5255867" cy="5286375"/>
          </a:xfrm>
          <a:prstGeom prst="rect">
            <a:avLst/>
          </a:prstGeom>
        </p:spPr>
      </p:pic>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mc:AlternateContent xmlns:mc="http://schemas.openxmlformats.org/markup-compatibility/2006" xmlns:a14="http://schemas.microsoft.com/office/drawing/2010/main">
        <mc:Choice Requires="a14">
          <p:sp>
            <p:nvSpPr>
              <p:cNvPr id="10" name="Прямоугольник 9"/>
              <p:cNvSpPr/>
              <p:nvPr/>
            </p:nvSpPr>
            <p:spPr>
              <a:xfrm>
                <a:off x="293017" y="906156"/>
                <a:ext cx="6505575" cy="5582875"/>
              </a:xfrm>
              <a:prstGeom prst="rect">
                <a:avLst/>
              </a:prstGeom>
            </p:spPr>
            <p:txBody>
              <a:bodyPr wrap="square">
                <a:spAutoFit/>
              </a:bodyPr>
              <a:lstStyle/>
              <a:p>
                <a:pPr>
                  <a:spcBef>
                    <a:spcPts val="600"/>
                  </a:spcBef>
                </a:pPr>
                <a:r>
                  <a:rPr lang="ru-RU" sz="2000" b="1" dirty="0">
                    <a:solidFill>
                      <a:schemeClr val="bg1"/>
                    </a:solidFill>
                  </a:rPr>
                  <a:t>Гипотеза</a:t>
                </a:r>
                <a:r>
                  <a:rPr lang="ru-RU" sz="2000" dirty="0">
                    <a:solidFill>
                      <a:schemeClr val="bg1"/>
                    </a:solidFill>
                  </a:rPr>
                  <a:t>: блок внимания формирует один признак.</a:t>
                </a:r>
                <a:r>
                  <a:rPr lang="en-US" sz="2000" dirty="0">
                    <a:solidFill>
                      <a:schemeClr val="bg1"/>
                    </a:solidFill>
                  </a:rPr>
                  <a:t> </a:t>
                </a:r>
                <a:endParaRPr lang="ru-RU" sz="2000" dirty="0">
                  <a:solidFill>
                    <a:schemeClr val="bg1"/>
                  </a:solidFill>
                </a:endParaRPr>
              </a:p>
              <a:p>
                <a:pPr marL="342900" indent="-342900">
                  <a:spcBef>
                    <a:spcPts val="600"/>
                  </a:spcBef>
                  <a:buFont typeface="Arial" panose="020B0604020202020204" pitchFamily="34" charset="0"/>
                  <a:buChar char="•"/>
                </a:pPr>
                <a:r>
                  <a:rPr lang="ru-RU" sz="2000" dirty="0">
                    <a:solidFill>
                      <a:schemeClr val="bg1"/>
                    </a:solidFill>
                  </a:rPr>
                  <a:t>По аналогии с картами признаков в сверточных сетях - каждая "голова" учит отдельное подпространство признаков (учит представления входных данных). </a:t>
                </a:r>
              </a:p>
              <a:p>
                <a:pPr marL="342900" indent="-342900">
                  <a:spcBef>
                    <a:spcPts val="600"/>
                  </a:spcBef>
                  <a:buFont typeface="Arial" panose="020B0604020202020204" pitchFamily="34" charset="0"/>
                  <a:buChar char="•"/>
                </a:pPr>
                <a:r>
                  <a:rPr lang="ru-RU" sz="2000" dirty="0">
                    <a:solidFill>
                      <a:schemeClr val="bg1"/>
                    </a:solidFill>
                  </a:rPr>
                  <a:t>Такая гипотеза называется многоголовое-</a:t>
                </a:r>
                <a:r>
                  <a:rPr lang="ru-RU" sz="2000" b="1" dirty="0">
                    <a:solidFill>
                      <a:schemeClr val="bg1"/>
                    </a:solidFill>
                  </a:rPr>
                  <a:t>само-внимание</a:t>
                </a:r>
                <a:r>
                  <a:rPr lang="en-US" sz="2000" b="1" dirty="0">
                    <a:solidFill>
                      <a:schemeClr val="bg1"/>
                    </a:solidFill>
                  </a:rPr>
                  <a:t> (multi-head self attention)</a:t>
                </a:r>
                <a:r>
                  <a:rPr lang="ru-RU" sz="2000" b="1" dirty="0">
                    <a:solidFill>
                      <a:schemeClr val="bg1"/>
                    </a:solidFill>
                  </a:rPr>
                  <a:t>:</a:t>
                </a:r>
                <a:endParaRPr lang="ru-RU" sz="2000" i="1" dirty="0">
                  <a:solidFill>
                    <a:schemeClr val="bg1"/>
                  </a:solidFill>
                </a:endParaRPr>
              </a:p>
              <a:p>
                <a:pPr>
                  <a:lnSpc>
                    <a:spcPct val="120000"/>
                  </a:lnSpc>
                </a:pPr>
                <a14:m>
                  <m:oMathPara xmlns:m="http://schemas.openxmlformats.org/officeDocument/2006/math">
                    <m:oMathParaPr>
                      <m:jc m:val="centerGroup"/>
                    </m:oMathParaPr>
                    <m:oMath xmlns:m="http://schemas.openxmlformats.org/officeDocument/2006/math">
                      <m:r>
                        <a:rPr lang="en-US" sz="2000" i="1" dirty="0">
                          <a:solidFill>
                            <a:schemeClr val="bg1"/>
                          </a:solidFill>
                          <a:latin typeface="Cambria Math" panose="02040503050406030204" pitchFamily="18" charset="0"/>
                        </a:rPr>
                        <m:t>𝑐</m:t>
                      </m:r>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𝑀𝑢𝑙𝑡𝑖𝐻𝑒𝑎𝑑</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𝑄</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𝐾</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𝑉</m:t>
                          </m:r>
                        </m:e>
                      </m:d>
                      <m:r>
                        <a:rPr lang="en-US" sz="2000" i="1" dirty="0">
                          <a:solidFill>
                            <a:schemeClr val="bg1"/>
                          </a:solidFill>
                          <a:latin typeface="Cambria Math" panose="02040503050406030204" pitchFamily="18" charset="0"/>
                        </a:rPr>
                        <m:t>= </m:t>
                      </m:r>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𝑊</m:t>
                          </m:r>
                        </m:e>
                        <m:sup>
                          <m:r>
                            <a:rPr lang="en-US" sz="2000" i="1" dirty="0">
                              <a:solidFill>
                                <a:schemeClr val="bg1"/>
                              </a:solidFill>
                              <a:latin typeface="Cambria Math" panose="02040503050406030204" pitchFamily="18" charset="0"/>
                            </a:rPr>
                            <m:t>𝑂</m:t>
                          </m:r>
                        </m:sup>
                      </m:sSup>
                      <m:r>
                        <a:rPr lang="en-US" sz="2000" i="1" dirty="0">
                          <a:solidFill>
                            <a:schemeClr val="bg1"/>
                          </a:solidFill>
                          <a:latin typeface="Cambria Math" panose="02040503050406030204" pitchFamily="18" charset="0"/>
                        </a:rPr>
                        <m:t>⋅</m:t>
                      </m:r>
                      <m:r>
                        <a:rPr lang="en-US" sz="2000" i="1" dirty="0" err="1">
                          <a:solidFill>
                            <a:schemeClr val="bg1"/>
                          </a:solidFill>
                          <a:latin typeface="Cambria Math" panose="02040503050406030204" pitchFamily="18" charset="0"/>
                        </a:rPr>
                        <m:t>𝑐𝑜𝑛𝑐𝑎𝑡</m:t>
                      </m:r>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h𝑒𝑎</m:t>
                          </m:r>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𝑑</m:t>
                              </m:r>
                            </m:e>
                            <m:sub>
                              <m:r>
                                <a:rPr lang="en-US" sz="2000" i="1" dirty="0">
                                  <a:solidFill>
                                    <a:schemeClr val="bg1"/>
                                  </a:solidFill>
                                  <a:latin typeface="Cambria Math" panose="02040503050406030204" pitchFamily="18" charset="0"/>
                                </a:rPr>
                                <m:t>1</m:t>
                              </m:r>
                            </m:sub>
                          </m:sSub>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h𝑒𝑎</m:t>
                          </m:r>
                          <m:sSub>
                            <m:sSubPr>
                              <m:ctrlPr>
                                <a:rPr lang="en-US" sz="2000" i="1" dirty="0" err="1">
                                  <a:solidFill>
                                    <a:schemeClr val="bg1"/>
                                  </a:solidFill>
                                  <a:latin typeface="Cambria Math" panose="02040503050406030204" pitchFamily="18" charset="0"/>
                                </a:rPr>
                              </m:ctrlPr>
                            </m:sSubPr>
                            <m:e>
                              <m:r>
                                <a:rPr lang="en-US" sz="2000" i="1" dirty="0" err="1">
                                  <a:solidFill>
                                    <a:schemeClr val="bg1"/>
                                  </a:solidFill>
                                  <a:latin typeface="Cambria Math" panose="02040503050406030204" pitchFamily="18" charset="0"/>
                                </a:rPr>
                                <m:t>𝑑</m:t>
                              </m:r>
                            </m:e>
                            <m:sub>
                              <m:r>
                                <a:rPr lang="en-US" sz="2000" b="0" i="1" dirty="0" smtClean="0">
                                  <a:solidFill>
                                    <a:schemeClr val="bg1"/>
                                  </a:solidFill>
                                  <a:latin typeface="Cambria Math" panose="02040503050406030204" pitchFamily="18" charset="0"/>
                                </a:rPr>
                                <m:t>𝑛</m:t>
                              </m:r>
                            </m:sub>
                          </m:sSub>
                        </m:e>
                      </m:d>
                      <m:r>
                        <a:rPr lang="en-US" sz="2000" i="1" dirty="0">
                          <a:solidFill>
                            <a:schemeClr val="bg1"/>
                          </a:solidFill>
                          <a:latin typeface="Cambria Math" panose="02040503050406030204" pitchFamily="18" charset="0"/>
                        </a:rPr>
                        <m:t>,  </m:t>
                      </m:r>
                    </m:oMath>
                  </m:oMathPara>
                </a14:m>
                <a:endParaRPr lang="ru-RU" sz="2000" dirty="0">
                  <a:solidFill>
                    <a:schemeClr val="bg1"/>
                  </a:solidFill>
                </a:endParaRPr>
              </a:p>
              <a:p>
                <a:pPr>
                  <a:lnSpc>
                    <a:spcPct val="120000"/>
                  </a:lnSpc>
                </a:pPr>
                <a:r>
                  <a:rPr lang="ru-RU" dirty="0">
                    <a:solidFill>
                      <a:schemeClr val="bg1"/>
                    </a:solidFill>
                  </a:rPr>
                  <a:t>где</a:t>
                </a:r>
                <a:r>
                  <a:rPr lang="en-US" dirty="0">
                    <a:solidFill>
                      <a:schemeClr val="bg1"/>
                    </a:solidFill>
                  </a:rPr>
                  <a:t>:  </a:t>
                </a:r>
                <a:endParaRPr lang="ru-RU" dirty="0">
                  <a:solidFill>
                    <a:schemeClr val="bg1"/>
                  </a:solidFill>
                </a:endParaRPr>
              </a:p>
              <a:p>
                <a:pPr marL="342900" indent="-342900">
                  <a:lnSpc>
                    <a:spcPct val="120000"/>
                  </a:lnSpc>
                  <a:buFont typeface="Arial" panose="020B0604020202020204" pitchFamily="34" charset="0"/>
                  <a:buChar char="•"/>
                </a:pPr>
                <a14:m>
                  <m:oMath xmlns:m="http://schemas.openxmlformats.org/officeDocument/2006/math">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 </m:t>
                    </m:r>
                    <m:r>
                      <a:rPr lang="en-US" i="1" dirty="0" err="1">
                        <a:solidFill>
                          <a:schemeClr val="bg1"/>
                        </a:solidFill>
                        <a:latin typeface="Cambria Math" panose="02040503050406030204" pitchFamily="18" charset="0"/>
                      </a:rPr>
                      <m:t>𝑠𝑜𝑓𝑡𝑚𝑎𝑥</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𝑄</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𝐾</m:t>
                            </m:r>
                          </m:e>
                          <m:sup>
                            <m:r>
                              <a:rPr lang="en-US" i="1" dirty="0">
                                <a:solidFill>
                                  <a:schemeClr val="bg1"/>
                                </a:solidFill>
                                <a:latin typeface="Cambria Math" panose="02040503050406030204" pitchFamily="18" charset="0"/>
                              </a:rPr>
                              <m:t>⊤</m:t>
                            </m:r>
                          </m:sup>
                        </m:sSup>
                        <m:r>
                          <a:rPr lang="en-US" b="0" i="1" dirty="0" smtClean="0">
                            <a:solidFill>
                              <a:schemeClr val="bg1"/>
                            </a:solidFill>
                            <a:latin typeface="Cambria Math" panose="02040503050406030204" pitchFamily="18" charset="0"/>
                          </a:rPr>
                          <m:t>/</m:t>
                        </m:r>
                        <m:rad>
                          <m:radPr>
                            <m:degHide m:val="on"/>
                            <m:ctrlPr>
                              <a:rPr lang="en-US" b="0" i="1" dirty="0" smtClean="0">
                                <a:solidFill>
                                  <a:schemeClr val="bg1"/>
                                </a:solidFill>
                                <a:latin typeface="Cambria Math" panose="02040503050406030204" pitchFamily="18" charset="0"/>
                              </a:rPr>
                            </m:ctrlPr>
                          </m:radPr>
                          <m:deg/>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𝑑</m:t>
                                </m:r>
                              </m:e>
                              <m:sub>
                                <m:r>
                                  <a:rPr lang="en-US" b="0" i="1" dirty="0" smtClean="0">
                                    <a:solidFill>
                                      <a:schemeClr val="bg1"/>
                                    </a:solidFill>
                                    <a:latin typeface="Cambria Math" panose="02040503050406030204" pitchFamily="18" charset="0"/>
                                  </a:rPr>
                                  <m:t>𝑘</m:t>
                                </m:r>
                              </m:sub>
                            </m:sSub>
                          </m:e>
                        </m:rad>
                      </m:e>
                    </m:d>
                    <m:r>
                      <a:rPr lang="en-US" i="1" dirty="0">
                        <a:solidFill>
                          <a:schemeClr val="bg1"/>
                        </a:solidFill>
                        <a:latin typeface="Cambria Math" panose="02040503050406030204" pitchFamily="18" charset="0"/>
                      </a:rPr>
                      <m:t>𝑉</m:t>
                    </m:r>
                    <m:r>
                      <a:rPr lang="en-US" i="1" dirty="0">
                        <a:solidFill>
                          <a:schemeClr val="bg1"/>
                        </a:solidFill>
                        <a:latin typeface="Cambria Math" panose="02040503050406030204" pitchFamily="18" charset="0"/>
                      </a:rPr>
                      <m:t> </m:t>
                    </m:r>
                  </m:oMath>
                </a14:m>
                <a:endParaRPr lang="ru-RU" dirty="0">
                  <a:solidFill>
                    <a:schemeClr val="bg1"/>
                  </a:solidFill>
                </a:endParaRPr>
              </a:p>
              <a:p>
                <a:pPr marL="342900" indent="-342900">
                  <a:lnSpc>
                    <a:spcPct val="120000"/>
                  </a:lnSpc>
                  <a:buFont typeface="Arial" panose="020B0604020202020204" pitchFamily="34" charset="0"/>
                  <a:buChar char="•"/>
                </a:pPr>
                <a:r>
                  <a:rPr lang="en-US" dirty="0">
                    <a:solidFill>
                      <a:schemeClr val="bg1"/>
                    </a:solidFill>
                  </a:rPr>
                  <a:t>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en-US" dirty="0">
                    <a:solidFill>
                      <a:schemeClr val="bg1"/>
                    </a:solidFill>
                  </a:rPr>
                  <a:t> - </a:t>
                </a:r>
                <a:r>
                  <a:rPr lang="en-US" dirty="0" err="1">
                    <a:solidFill>
                      <a:schemeClr val="bg1"/>
                    </a:solidFill>
                  </a:rPr>
                  <a:t>матрица</a:t>
                </a:r>
                <a:r>
                  <a:rPr lang="ru-RU" dirty="0">
                    <a:solidFill>
                      <a:schemeClr val="bg1"/>
                    </a:solidFill>
                  </a:rPr>
                  <a:t> проекции</a:t>
                </a:r>
                <a:r>
                  <a:rPr lang="en-US" dirty="0">
                    <a:solidFill>
                      <a:schemeClr val="bg1"/>
                    </a:solidFill>
                  </a:rPr>
                  <a:t> </a:t>
                </a:r>
                <a:r>
                  <a:rPr lang="en-US" dirty="0" err="1">
                    <a:solidFill>
                      <a:schemeClr val="bg1"/>
                    </a:solidFill>
                  </a:rPr>
                  <a:t>весов</a:t>
                </a:r>
                <a:r>
                  <a:rPr lang="ru-RU" dirty="0">
                    <a:solidFill>
                      <a:schemeClr val="bg1"/>
                    </a:solidFill>
                  </a:rPr>
                  <a:t> каждой головы</a:t>
                </a:r>
                <a:r>
                  <a:rPr lang="en-US" dirty="0">
                    <a:solidFill>
                      <a:schemeClr val="bg1"/>
                    </a:solidFill>
                  </a:rPr>
                  <a:t>. </a:t>
                </a:r>
                <a:r>
                  <a:rPr lang="ru-RU" dirty="0">
                    <a:solidFill>
                      <a:schemeClr val="bg1"/>
                    </a:solidFill>
                  </a:rPr>
                  <a:t>Благодаря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ru-RU" dirty="0">
                    <a:solidFill>
                      <a:schemeClr val="bg1"/>
                    </a:solidFill>
                  </a:rPr>
                  <a:t> матрице разные представления комбинируются!</a:t>
                </a:r>
                <a:endParaRPr lang="en-US" dirty="0">
                  <a:solidFill>
                    <a:schemeClr val="bg1"/>
                  </a:solidFill>
                </a:endParaRPr>
              </a:p>
              <a:p>
                <a:pPr>
                  <a:lnSpc>
                    <a:spcPct val="120000"/>
                  </a:lnSpc>
                </a:pPr>
                <a:r>
                  <a:rPr lang="ru-RU" dirty="0">
                    <a:solidFill>
                      <a:schemeClr val="bg1"/>
                    </a:solidFill>
                  </a:rPr>
                  <a:t>Пусть:</a:t>
                </a:r>
              </a:p>
              <a:p>
                <a:pPr marL="285750" indent="-285750">
                  <a:lnSpc>
                    <a:spcPct val="120000"/>
                  </a:lnSpc>
                  <a:buFont typeface="Arial" panose="020B0604020202020204" pitchFamily="34" charset="0"/>
                  <a:buChar char="•"/>
                </a:pPr>
                <a14:m>
                  <m:oMath xmlns:m="http://schemas.openxmlformats.org/officeDocument/2006/math">
                    <m:sSub>
                      <m:sSubPr>
                        <m:ctrlPr>
                          <a:rPr lang="ru-RU" b="0"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𝑑</m:t>
                        </m:r>
                      </m:e>
                      <m:sub>
                        <m:r>
                          <a:rPr lang="en-US" i="1" dirty="0" smtClean="0">
                            <a:solidFill>
                              <a:schemeClr val="bg1"/>
                            </a:solidFill>
                            <a:latin typeface="Cambria Math" panose="02040503050406030204" pitchFamily="18" charset="0"/>
                          </a:rPr>
                          <m:t>𝑘</m:t>
                        </m:r>
                      </m:sub>
                    </m:sSub>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𝑛</m:t>
                    </m:r>
                  </m:oMath>
                </a14:m>
                <a:r>
                  <a:rPr lang="en-US" dirty="0">
                    <a:solidFill>
                      <a:schemeClr val="bg1"/>
                    </a:solidFill>
                  </a:rPr>
                  <a:t>, </a:t>
                </a:r>
                <a14:m>
                  <m:oMath xmlns:m="http://schemas.openxmlformats.org/officeDocument/2006/math">
                    <m:r>
                      <a:rPr lang="en-US" i="1" dirty="0" smtClean="0">
                        <a:solidFill>
                          <a:schemeClr val="bg1"/>
                        </a:solidFill>
                        <a:latin typeface="Cambria Math" panose="02040503050406030204" pitchFamily="18" charset="0"/>
                      </a:rPr>
                      <m:t>𝑛</m:t>
                    </m:r>
                    <m:r>
                      <a:rPr lang="en-US" i="1" dirty="0" smtClean="0">
                        <a:solidFill>
                          <a:schemeClr val="bg1"/>
                        </a:solidFill>
                        <a:latin typeface="Cambria Math" panose="02040503050406030204" pitchFamily="18" charset="0"/>
                      </a:rPr>
                      <m:t> – </m:t>
                    </m:r>
                  </m:oMath>
                </a14:m>
                <a:r>
                  <a:rPr lang="ru-RU" i="0" dirty="0">
                    <a:solidFill>
                      <a:schemeClr val="bg1"/>
                    </a:solidFill>
                    <a:latin typeface="+mj-lt"/>
                  </a:rPr>
                  <a:t>число голов внимания </a:t>
                </a:r>
                <a14:m>
                  <m:oMath xmlns:m="http://schemas.openxmlformats.org/officeDocument/2006/math">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𝑛</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e>
                    </m:d>
                  </m:oMath>
                </a14:m>
                <a:r>
                  <a:rPr lang="ru-RU" i="0" dirty="0">
                    <a:solidFill>
                      <a:schemeClr val="bg1"/>
                    </a:solidFill>
                    <a:latin typeface="+mj-lt"/>
                  </a:rPr>
                  <a:t>, тогда</a:t>
                </a:r>
                <a:endParaRPr lang="ru-RU" dirty="0">
                  <a:solidFill>
                    <a:schemeClr val="bg1"/>
                  </a:solidFill>
                </a:endParaRPr>
              </a:p>
              <a:p>
                <a:pPr marL="285750" indent="-285750">
                  <a:lnSpc>
                    <a:spcPct val="120000"/>
                  </a:lnSpc>
                  <a:buFont typeface="Arial" panose="020B0604020202020204" pitchFamily="34" charset="0"/>
                  <a:buChar char="•"/>
                </a:pPr>
                <a14:m>
                  <m:oMath xmlns:m="http://schemas.openxmlformats.org/officeDocument/2006/math">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𝑄</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𝐾</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𝑉</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r>
                      <a:rPr lang="ru-RU"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oMath>
                </a14:m>
                <a:endParaRPr lang="en-US" i="1" dirty="0">
                  <a:solidFill>
                    <a:schemeClr val="bg1"/>
                  </a:solidFill>
                  <a:latin typeface="Cambria Math" panose="02040503050406030204" pitchFamily="18" charset="0"/>
                </a:endParaRPr>
              </a:p>
              <a:p>
                <a:pPr marL="285750" indent="-285750">
                  <a:lnSpc>
                    <a:spcPct val="120000"/>
                  </a:lnSpc>
                  <a:buFont typeface="Arial" panose="020B0604020202020204" pitchFamily="34" charset="0"/>
                  <a:buChar char="•"/>
                </a:pP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sup>
                    </m:sSup>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𝑐</m:t>
                    </m:r>
                    <m:r>
                      <a:rPr lang="en-US" b="0" i="1" dirty="0"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h</m:t>
                        </m:r>
                      </m:sup>
                    </m:sSup>
                  </m:oMath>
                </a14:m>
                <a:endParaRPr lang="ru-RU" i="1" dirty="0">
                  <a:solidFill>
                    <a:schemeClr val="bg1"/>
                  </a:solidFill>
                  <a:latin typeface="Cambria Math" panose="02040503050406030204" pitchFamily="18"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293017" y="906156"/>
                <a:ext cx="6505575" cy="5582875"/>
              </a:xfrm>
              <a:prstGeom prst="rect">
                <a:avLst/>
              </a:prstGeom>
              <a:blipFill>
                <a:blip r:embed="rId4"/>
                <a:stretch>
                  <a:fillRect l="-937" t="-656"/>
                </a:stretch>
              </a:blipFill>
            </p:spPr>
            <p:txBody>
              <a:bodyPr/>
              <a:lstStyle/>
              <a:p>
                <a:r>
                  <a:rPr lang="ru-RU">
                    <a:noFill/>
                  </a:rPr>
                  <a:t> </a:t>
                </a:r>
              </a:p>
            </p:txBody>
          </p:sp>
        </mc:Fallback>
      </mc:AlternateContent>
    </p:spTree>
    <p:extLst>
      <p:ext uri="{BB962C8B-B14F-4D97-AF65-F5344CB8AC3E}">
        <p14:creationId xmlns:p14="http://schemas.microsoft.com/office/powerpoint/2010/main" val="229965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altLang="ru-RU" sz="4800" b="0" i="1" dirty="0" smtClean="0">
                        <a:solidFill>
                          <a:schemeClr val="bg1"/>
                        </a:solidFill>
                        <a:latin typeface="Cambria Math" panose="02040503050406030204" pitchFamily="18" charset="0"/>
                        <a:cs typeface="Courier New" panose="02070309020205020404" pitchFamily="49" charset="0"/>
                      </a:rPr>
                      <m:t>𝐻𝑒𝑎𝑑</m:t>
                    </m:r>
                    <m:r>
                      <a:rPr lang="en-US" altLang="ru-RU" sz="4800" b="0" i="1" dirty="0" smtClean="0">
                        <a:solidFill>
                          <a:schemeClr val="bg1"/>
                        </a:solidFill>
                        <a:latin typeface="Cambria Math" panose="02040503050406030204" pitchFamily="18" charset="0"/>
                        <a:cs typeface="Courier New" panose="02070309020205020404" pitchFamily="49" charset="0"/>
                      </a:rPr>
                      <m:t> </m:t>
                    </m:r>
                    <m:r>
                      <a:rPr lang="en-US" altLang="ru-RU" sz="4800" b="0" i="1" dirty="0" smtClean="0">
                        <a:solidFill>
                          <a:schemeClr val="bg1"/>
                        </a:solidFill>
                        <a:latin typeface="Cambria Math" panose="02040503050406030204" pitchFamily="18" charset="0"/>
                        <a:cs typeface="Courier New" panose="02070309020205020404" pitchFamily="49" charset="0"/>
                      </a:rPr>
                      <m:t>𝑝𝑎𝑟𝑡</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10" name="Прямоугольник 9"/>
          <p:cNvSpPr/>
          <p:nvPr/>
        </p:nvSpPr>
        <p:spPr>
          <a:xfrm>
            <a:off x="293017" y="906156"/>
            <a:ext cx="5735179" cy="1277273"/>
          </a:xfrm>
          <a:prstGeom prst="rect">
            <a:avLst/>
          </a:prstGeom>
        </p:spPr>
        <p:txBody>
          <a:bodyPr wrap="square">
            <a:spAutoFit/>
          </a:bodyPr>
          <a:lstStyle/>
          <a:p>
            <a:pPr>
              <a:spcBef>
                <a:spcPts val="600"/>
              </a:spcBef>
            </a:pPr>
            <a:r>
              <a:rPr lang="ru-RU" sz="2400" b="1" dirty="0">
                <a:solidFill>
                  <a:schemeClr val="bg1"/>
                </a:solidFill>
              </a:rPr>
              <a:t>Часто головная часть формируется из </a:t>
            </a:r>
            <a:r>
              <a:rPr lang="en-US" sz="2400" b="1" dirty="0">
                <a:solidFill>
                  <a:schemeClr val="bg1"/>
                </a:solidFill>
              </a:rPr>
              <a:t>[</a:t>
            </a:r>
            <a:r>
              <a:rPr lang="en-US" sz="2400" b="1" dirty="0" err="1">
                <a:solidFill>
                  <a:schemeClr val="bg1"/>
                </a:solidFill>
              </a:rPr>
              <a:t>cls</a:t>
            </a:r>
            <a:r>
              <a:rPr lang="en-US" sz="2400" b="1" dirty="0">
                <a:solidFill>
                  <a:schemeClr val="bg1"/>
                </a:solidFill>
              </a:rPr>
              <a:t>]</a:t>
            </a:r>
            <a:r>
              <a:rPr lang="ru-RU" sz="2400" b="1" dirty="0">
                <a:solidFill>
                  <a:schemeClr val="bg1"/>
                </a:solidFill>
              </a:rPr>
              <a:t> </a:t>
            </a:r>
            <a:r>
              <a:rPr lang="ru-RU" sz="2400" b="1" dirty="0" err="1">
                <a:solidFill>
                  <a:schemeClr val="bg1"/>
                </a:solidFill>
              </a:rPr>
              <a:t>патча</a:t>
            </a:r>
            <a:r>
              <a:rPr lang="ru-RU" sz="2400" b="1" dirty="0">
                <a:solidFill>
                  <a:schemeClr val="bg1"/>
                </a:solidFill>
              </a:rPr>
              <a:t>.</a:t>
            </a:r>
          </a:p>
          <a:p>
            <a:pPr>
              <a:spcBef>
                <a:spcPts val="600"/>
              </a:spcBef>
            </a:pPr>
            <a:r>
              <a:rPr lang="ru-RU" sz="2400" b="1" i="1" dirty="0">
                <a:solidFill>
                  <a:schemeClr val="bg1"/>
                </a:solidFill>
                <a:latin typeface="Cambria Math" panose="02040503050406030204" pitchFamily="18" charset="0"/>
              </a:rPr>
              <a:t>Иногда среднее </a:t>
            </a:r>
            <a:r>
              <a:rPr lang="ru-RU" sz="2400" b="1" i="1" dirty="0" err="1">
                <a:solidFill>
                  <a:schemeClr val="bg1"/>
                </a:solidFill>
                <a:latin typeface="Cambria Math" panose="02040503050406030204" pitchFamily="18" charset="0"/>
              </a:rPr>
              <a:t>патчей</a:t>
            </a:r>
            <a:endParaRPr lang="ru-RU" sz="2000" i="1" dirty="0">
              <a:solidFill>
                <a:schemeClr val="bg1"/>
              </a:solidFill>
              <a:latin typeface="Cambria Math" panose="02040503050406030204" pitchFamily="18" charset="0"/>
            </a:endParaRPr>
          </a:p>
        </p:txBody>
      </p:sp>
      <p:pic>
        <p:nvPicPr>
          <p:cNvPr id="1026" name="Picture 2" descr="https://blog.deepschool.ru/wp-content/uploads/2023/01/vit_8-1024x9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6" y="952499"/>
            <a:ext cx="6347510" cy="56594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84409" y="3876555"/>
            <a:ext cx="5492277" cy="1754326"/>
          </a:xfrm>
          <a:prstGeom prst="rect">
            <a:avLst/>
          </a:prstGeom>
        </p:spPr>
        <p:txBody>
          <a:bodyPr wrap="square">
            <a:spAutoFit/>
          </a:bodyPr>
          <a:lstStyle/>
          <a:p>
            <a:r>
              <a:rPr lang="ru-RU" b="1" dirty="0">
                <a:solidFill>
                  <a:schemeClr val="bg1"/>
                </a:solidFill>
                <a:latin typeface="Inter"/>
              </a:rPr>
              <a:t>Замечание о количестве </a:t>
            </a:r>
            <a:r>
              <a:rPr lang="ru-RU" b="1" dirty="0" err="1">
                <a:solidFill>
                  <a:schemeClr val="bg1"/>
                </a:solidFill>
                <a:latin typeface="Inter"/>
              </a:rPr>
              <a:t>патчей</a:t>
            </a:r>
            <a:r>
              <a:rPr lang="ru-RU" b="1" dirty="0">
                <a:solidFill>
                  <a:schemeClr val="bg1"/>
                </a:solidFill>
                <a:latin typeface="Inter"/>
              </a:rPr>
              <a:t> N.</a:t>
            </a:r>
            <a:r>
              <a:rPr lang="ru-RU" dirty="0">
                <a:solidFill>
                  <a:schemeClr val="bg1"/>
                </a:solidFill>
                <a:latin typeface="Inter"/>
              </a:rPr>
              <a:t> Обычно </a:t>
            </a:r>
            <a:r>
              <a:rPr lang="ru-RU" dirty="0" err="1">
                <a:solidFill>
                  <a:schemeClr val="bg1"/>
                </a:solidFill>
                <a:latin typeface="Inter"/>
              </a:rPr>
              <a:t>ViT</a:t>
            </a:r>
            <a:r>
              <a:rPr lang="ru-RU" dirty="0">
                <a:solidFill>
                  <a:schemeClr val="bg1"/>
                </a:solidFill>
                <a:latin typeface="Inter"/>
              </a:rPr>
              <a:t> </a:t>
            </a:r>
            <a:r>
              <a:rPr lang="ru-RU" dirty="0" err="1">
                <a:solidFill>
                  <a:schemeClr val="bg1"/>
                </a:solidFill>
                <a:latin typeface="Inter"/>
              </a:rPr>
              <a:t>предобучают</a:t>
            </a:r>
            <a:r>
              <a:rPr lang="ru-RU" dirty="0">
                <a:solidFill>
                  <a:schemeClr val="bg1"/>
                </a:solidFill>
                <a:latin typeface="Inter"/>
              </a:rPr>
              <a:t> на больших </a:t>
            </a:r>
            <a:r>
              <a:rPr lang="ru-RU" dirty="0" err="1">
                <a:solidFill>
                  <a:schemeClr val="bg1"/>
                </a:solidFill>
                <a:latin typeface="Inter"/>
              </a:rPr>
              <a:t>датасетах</a:t>
            </a:r>
            <a:r>
              <a:rPr lang="ru-RU" dirty="0">
                <a:solidFill>
                  <a:schemeClr val="bg1"/>
                </a:solidFill>
                <a:latin typeface="Inter"/>
              </a:rPr>
              <a:t>, а затем делают </a:t>
            </a:r>
            <a:r>
              <a:rPr lang="ru-RU" dirty="0" err="1">
                <a:solidFill>
                  <a:schemeClr val="bg1"/>
                </a:solidFill>
                <a:latin typeface="Inter"/>
              </a:rPr>
              <a:t>файнтюн</a:t>
            </a:r>
            <a:r>
              <a:rPr lang="ru-RU" dirty="0">
                <a:solidFill>
                  <a:schemeClr val="bg1"/>
                </a:solidFill>
                <a:latin typeface="Inter"/>
              </a:rPr>
              <a:t> на сравнительно небольших наборах данных. Часто бывает полезно </a:t>
            </a:r>
            <a:r>
              <a:rPr lang="ru-RU" dirty="0" err="1">
                <a:solidFill>
                  <a:schemeClr val="bg1"/>
                </a:solidFill>
                <a:latin typeface="Inter"/>
              </a:rPr>
              <a:t>файнтюнить</a:t>
            </a:r>
            <a:r>
              <a:rPr lang="ru-RU" dirty="0">
                <a:solidFill>
                  <a:schemeClr val="bg1"/>
                </a:solidFill>
                <a:latin typeface="Inter"/>
              </a:rPr>
              <a:t> на большем разрешении по сравнению с разрешением при </a:t>
            </a:r>
            <a:r>
              <a:rPr lang="ru-RU" dirty="0" err="1">
                <a:solidFill>
                  <a:schemeClr val="bg1"/>
                </a:solidFill>
                <a:latin typeface="Inter"/>
              </a:rPr>
              <a:t>предобучении</a:t>
            </a:r>
            <a:r>
              <a:rPr lang="ru-RU" dirty="0">
                <a:solidFill>
                  <a:schemeClr val="bg1"/>
                </a:solidFill>
                <a:latin typeface="Inter"/>
              </a:rPr>
              <a:t>.</a:t>
            </a:r>
            <a:endParaRPr lang="ru-RU" dirty="0">
              <a:solidFill>
                <a:schemeClr val="bg1"/>
              </a:solidFill>
            </a:endParaRPr>
          </a:p>
        </p:txBody>
      </p:sp>
    </p:spTree>
    <p:extLst>
      <p:ext uri="{BB962C8B-B14F-4D97-AF65-F5344CB8AC3E}">
        <p14:creationId xmlns:p14="http://schemas.microsoft.com/office/powerpoint/2010/main" val="4182188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0" y="860167"/>
            <a:ext cx="12019280" cy="5695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marR="0" lvl="2"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Глобальное внимание</a:t>
            </a: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построение сложных зависимостей между признаками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независимо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от их взаимного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расположения и с первого слоя.    </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42925"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Преимущества при </a:t>
            </a:r>
            <a:r>
              <a:rPr kumimoji="0" lang="ru-RU" sz="2400" b="1"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предобучении</a:t>
            </a: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/масштабировании -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Трансформеры</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позволят обучать модели с значительно увеличенным числом параметров. Это дает возможность обучаться на больших наборах данных, таких как JFT-300M /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JFT-3B</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1657350" marR="0" lvl="3"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200" b="1" i="0" u="none" strike="noStrike" kern="1200" cap="none" spc="0" normalizeH="0" baseline="0" noProof="0" dirty="0">
                <a:ln>
                  <a:noFill/>
                </a:ln>
                <a:solidFill>
                  <a:prstClr val="white"/>
                </a:solidFill>
                <a:effectLst/>
                <a:uLnTx/>
                <a:uFillTx/>
                <a:latin typeface="Calibri" panose="020F0502020204030204"/>
                <a:ea typeface="+mn-ea"/>
                <a:cs typeface="+mn-cs"/>
              </a:rPr>
              <a:t>Путь повышения точности и обобщающей способности за счет </a:t>
            </a:r>
            <a:r>
              <a:rPr kumimoji="0" lang="ru-RU" sz="2200" b="1"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1657350" marR="0" lvl="3"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Self-supervised </a:t>
            </a:r>
            <a:r>
              <a:rPr kumimoji="0" lang="en-US" sz="2200" b="1" i="0" u="none" strike="noStrike" kern="1200" cap="none" spc="0" normalizeH="0" baseline="0" noProof="0" dirty="0" err="1">
                <a:ln>
                  <a:noFill/>
                </a:ln>
                <a:solidFill>
                  <a:prstClr val="white"/>
                </a:solidFill>
                <a:effectLst/>
                <a:uLnTx/>
                <a:uFillTx/>
                <a:latin typeface="Calibri" panose="020F0502020204030204"/>
                <a:ea typeface="+mn-ea"/>
                <a:cs typeface="+mn-cs"/>
              </a:rPr>
              <a:t>pretraining</a:t>
            </a: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Возможность для некоторых архитектур </a:t>
            </a:r>
            <a:r>
              <a:rPr kumimoji="0" lang="ru-RU" sz="22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 на не размеченных данных. </a:t>
            </a:r>
          </a:p>
          <a:p>
            <a:pPr marL="2114550" lvl="4" indent="-285750">
              <a:lnSpc>
                <a:spcPct val="100000"/>
              </a:lnSpc>
              <a:spcBef>
                <a:spcPts val="600"/>
              </a:spcBef>
            </a:pPr>
            <a:r>
              <a:rPr kumimoji="0" lang="ru-RU" sz="22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Предобучение</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 баз разметки </a:t>
            </a:r>
            <a:r>
              <a:rPr kumimoji="0" lang="ru-RU" sz="2200" b="0" i="0" u="none" strike="noStrike" kern="1200" cap="none" spc="0" normalizeH="0" baseline="0" noProof="0" dirty="0" smtClean="0">
                <a:ln>
                  <a:noFill/>
                </a:ln>
                <a:solidFill>
                  <a:prstClr val="white"/>
                </a:solidFill>
                <a:effectLst/>
                <a:uLnTx/>
                <a:uFillTx/>
                <a:latin typeface="Calibri" panose="020F0502020204030204"/>
                <a:ea typeface="+mn-ea"/>
                <a:cs typeface="+mn-cs"/>
              </a:rPr>
              <a:t>способствует </a:t>
            </a:r>
            <a:r>
              <a:rPr kumimoji="0" lang="ru-RU" sz="2200" b="0" i="0" u="none" strike="noStrike" kern="1200" cap="none" spc="0" normalizeH="0" baseline="0" noProof="0" dirty="0">
                <a:ln>
                  <a:noFill/>
                </a:ln>
                <a:solidFill>
                  <a:prstClr val="white"/>
                </a:solidFill>
                <a:effectLst/>
                <a:uLnTx/>
                <a:uFillTx/>
                <a:latin typeface="Calibri" panose="020F0502020204030204"/>
                <a:ea typeface="+mn-ea"/>
                <a:cs typeface="+mn-cs"/>
              </a:rPr>
              <a:t>повышению выразительной силы (сложности признаков) и обобщающей способности нейронной сети.</a:t>
            </a:r>
          </a:p>
          <a:p>
            <a:pPr marL="6858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err="1">
                <a:ln>
                  <a:noFill/>
                </a:ln>
                <a:solidFill>
                  <a:prstClr val="white"/>
                </a:solidFill>
                <a:effectLst/>
                <a:uLnTx/>
                <a:uFillTx/>
                <a:latin typeface="Calibri" panose="020F0502020204030204"/>
                <a:ea typeface="+mn-ea"/>
                <a:cs typeface="+mn-cs"/>
              </a:rPr>
              <a:t>Мультимодальность</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трансформеры</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могут эффективно работать  с любыми модальностями вместе за счет своей универсальности</a:t>
            </a:r>
          </a:p>
          <a:p>
            <a:pPr marL="6858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err="1">
                <a:ln>
                  <a:noFill/>
                </a:ln>
                <a:solidFill>
                  <a:prstClr val="white"/>
                </a:solidFill>
                <a:effectLst/>
                <a:uLnTx/>
                <a:uFillTx/>
                <a:latin typeface="Calibri" panose="020F0502020204030204"/>
                <a:ea typeface="+mn-ea"/>
                <a:cs typeface="+mn-cs"/>
              </a:rPr>
              <a:t>Параллелизация</a:t>
            </a: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блок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трансформер</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еще лучше адаптирован к структуре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GPU/TPU</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8305378" y="6463784"/>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https://habr.com/ru/articles/591779/</a:t>
            </a:r>
          </a:p>
        </p:txBody>
      </p:sp>
    </p:spTree>
    <p:extLst>
      <p:ext uri="{BB962C8B-B14F-4D97-AF65-F5344CB8AC3E}">
        <p14:creationId xmlns:p14="http://schemas.microsoft.com/office/powerpoint/2010/main" val="4153968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66812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r>
              <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rPr>
              <a:t>Недостатки архитектур-трансформеров:</a:t>
            </a:r>
          </a:p>
          <a:p>
            <a:pPr marL="228600" marR="0" lvl="0" indent="-228600" algn="l" defTabSz="914400"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для эффективного обучения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ViT</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необходимы большие объемы данных</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Иначе модель склонна к переобучению.</a:t>
            </a:r>
          </a:p>
          <a:p>
            <a:pPr marL="228600" marR="0" lvl="0" indent="-228600" algn="l" defTabSz="914400"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Вычислительные ресурсы</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Трансформеры</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имеют куда больше параметров чем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CNN</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228600" marR="0" lvl="0" indent="-228600" algn="l" defTabSz="914400"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VIT </a:t>
            </a:r>
            <a:r>
              <a:rPr kumimoji="0" lang="ru-RU" sz="2400" b="1" i="0" u="none" strike="noStrike" kern="1200" cap="none" spc="0" normalizeH="0" baseline="0" noProof="0" dirty="0">
                <a:ln>
                  <a:noFill/>
                </a:ln>
                <a:solidFill>
                  <a:prstClr val="white"/>
                </a:solidFill>
                <a:effectLst/>
                <a:uLnTx/>
                <a:uFillTx/>
                <a:latin typeface="Calibri" panose="020F0502020204030204"/>
                <a:ea typeface="+mn-ea"/>
                <a:cs typeface="+mn-cs"/>
              </a:rPr>
              <a:t> не имеет интуиции для изображений</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 На простых задачах </a:t>
            </a: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rPr>
              <a:t>CNN</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лучше</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endParaRPr kumimoji="0" lang="ru-RU"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7639898" y="6132677"/>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https://habr.com/ru/articles/591779/</a:t>
            </a:r>
          </a:p>
        </p:txBody>
      </p:sp>
      <p:sp>
        <p:nvSpPr>
          <p:cNvPr id="4" name="Прямоугольник 3"/>
          <p:cNvSpPr/>
          <p:nvPr/>
        </p:nvSpPr>
        <p:spPr>
          <a:xfrm>
            <a:off x="464458" y="5855678"/>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pple-system"/>
                <a:ea typeface="+mn-ea"/>
                <a:cs typeface="+mn-cs"/>
              </a:rPr>
              <a:t>Mean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Attention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Distance</a:t>
            </a:r>
            <a:r>
              <a:rPr kumimoji="0" lang="ru-RU" sz="1800" b="0" i="0" u="none" strike="noStrike" kern="1200" cap="none" spc="0" normalizeH="0" baseline="0" noProof="0" dirty="0">
                <a:ln>
                  <a:noFill/>
                </a:ln>
                <a:solidFill>
                  <a:prstClr val="white"/>
                </a:solidFill>
                <a:effectLst/>
                <a:uLnTx/>
                <a:uFillTx/>
                <a:latin typeface="-apple-system"/>
                <a:ea typeface="+mn-ea"/>
                <a:cs typeface="+mn-cs"/>
              </a:rPr>
              <a:t> является аналогом </a:t>
            </a:r>
            <a:r>
              <a:rPr kumimoji="0" lang="en-US" sz="1800" b="0" i="1" u="none" strike="noStrike" kern="1200" cap="none" spc="0" normalizeH="0" baseline="0" noProof="0" dirty="0">
                <a:ln>
                  <a:noFill/>
                </a:ln>
                <a:solidFill>
                  <a:prstClr val="white"/>
                </a:solidFill>
                <a:effectLst/>
                <a:uLnTx/>
                <a:uFillTx/>
                <a:latin typeface="-apple-system"/>
                <a:ea typeface="+mn-ea"/>
                <a:cs typeface="+mn-cs"/>
              </a:rPr>
              <a:t>receptive</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field-</a:t>
            </a:r>
            <a:r>
              <a:rPr kumimoji="0" lang="ru-RU" sz="1800" b="0" i="1" u="none" strike="noStrike" kern="1200" cap="none" spc="0" normalizeH="0" baseline="0" noProof="0" dirty="0">
                <a:ln>
                  <a:noFill/>
                </a:ln>
                <a:solidFill>
                  <a:prstClr val="white"/>
                </a:solidFill>
                <a:effectLst/>
                <a:uLnTx/>
                <a:uFillTx/>
                <a:latin typeface="-apple-system"/>
                <a:ea typeface="+mn-ea"/>
                <a:cs typeface="+mn-cs"/>
              </a:rPr>
              <a:t>а</a:t>
            </a:r>
            <a:r>
              <a:rPr kumimoji="0" lang="ru-RU" sz="1800" b="0" i="0" u="none" strike="noStrike" kern="1200" cap="none" spc="0" normalizeH="0" baseline="0" noProof="0" dirty="0">
                <a:ln>
                  <a:noFill/>
                </a:ln>
                <a:solidFill>
                  <a:prstClr val="white"/>
                </a:solidFill>
                <a:effectLst/>
                <a:uLnTx/>
                <a:uFillTx/>
                <a:latin typeface="-apple-system"/>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Прямоугольник 4"/>
          <p:cNvSpPr/>
          <p:nvPr/>
        </p:nvSpPr>
        <p:spPr>
          <a:xfrm>
            <a:off x="838200" y="6404687"/>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https://habr.com/ru/articles/599057/</a:t>
            </a:r>
          </a:p>
        </p:txBody>
      </p:sp>
      <p:sp>
        <p:nvSpPr>
          <p:cNvPr id="6" name="Прямоугольник 5"/>
          <p:cNvSpPr/>
          <p:nvPr/>
        </p:nvSpPr>
        <p:spPr>
          <a:xfrm>
            <a:off x="3963248" y="5211842"/>
            <a:ext cx="73533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Work Sans"/>
                <a:ea typeface="+mn-ea"/>
                <a:cs typeface="+mn-cs"/>
              </a:rPr>
              <a:t>it is better to fine-tune at higher resolutions than pre-training.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785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endParaRPr kumimoji="0" lang="ru-RU"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7421879" y="6488668"/>
            <a:ext cx="45110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https://theaisummer.com/vision-transformer/</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Прямоугольник 4"/>
          <p:cNvSpPr/>
          <p:nvPr/>
        </p:nvSpPr>
        <p:spPr>
          <a:xfrm>
            <a:off x="3171961" y="6488668"/>
            <a:ext cx="44086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https://cs231n.github.io/understanding-cnn/</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2" name="Picture 4" descr="vit-heads-mean-attention-distance-vs-convolu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3710348"/>
            <a:ext cx="7546305" cy="2848731"/>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95275" y="7221528"/>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Для хорошо обученной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CNN -</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Стэнфордского</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университета по CS231: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Визуализаци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Прямоугольник 9"/>
          <p:cNvSpPr/>
          <p:nvPr/>
        </p:nvSpPr>
        <p:spPr>
          <a:xfrm>
            <a:off x="-333375" y="10563910"/>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Таким образом, автор показал, что ранние представления слоев могут обладать схожими свойствами.</a:t>
            </a:r>
          </a:p>
        </p:txBody>
      </p:sp>
      <p:sp>
        <p:nvSpPr>
          <p:cNvPr id="4" name="Прямоугольник 3"/>
          <p:cNvSpPr/>
          <p:nvPr/>
        </p:nvSpPr>
        <p:spPr>
          <a:xfrm>
            <a:off x="172719" y="1157802"/>
            <a:ext cx="12019281"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М</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аксимальное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«рецептивное поле» достигается мгновенно — каждый пиксель уже в первом слое теоретически «видит» все другие пиксели.</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rPr>
              <a:t>A</a:t>
            </a:r>
            <a:r>
              <a:rPr kumimoji="0" lang="ru-RU" sz="2400" b="0" i="0" u="none" strike="noStrike" kern="1200" cap="none" spc="0" normalizeH="0" baseline="0" noProof="0" dirty="0" err="1" smtClean="0">
                <a:ln>
                  <a:noFill/>
                </a:ln>
                <a:solidFill>
                  <a:prstClr val="white"/>
                </a:solidFill>
                <a:effectLst/>
                <a:uLnTx/>
                <a:uFillTx/>
                <a:latin typeface="Calibri" panose="020F0502020204030204"/>
                <a:ea typeface="+mn-ea"/>
                <a:cs typeface="+mn-cs"/>
              </a:rPr>
              <a:t>ttention</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heads</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в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ViT</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используют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глобальную информацию. </a:t>
            </a:r>
            <a:endPar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Некоторые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heads</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учатся локально — например, обращая внимание только на ближайшие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патчи</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Это особенно заметно в ранних слоях</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7965163" y="4053483"/>
            <a:ext cx="398274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pple-system"/>
                <a:ea typeface="+mn-ea"/>
                <a:cs typeface="+mn-cs"/>
              </a:rPr>
              <a:t>Mean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Attention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Distance</a:t>
            </a:r>
            <a:r>
              <a:rPr kumimoji="0" lang="ru-RU" sz="1800" b="0" i="0" u="none" strike="noStrike" kern="1200" cap="none" spc="0" normalizeH="0" baseline="0" noProof="0" dirty="0">
                <a:ln>
                  <a:noFill/>
                </a:ln>
                <a:solidFill>
                  <a:prstClr val="white"/>
                </a:solidFill>
                <a:effectLst/>
                <a:uLnTx/>
                <a:uFillTx/>
                <a:latin typeface="-apple-system"/>
                <a:ea typeface="+mn-ea"/>
                <a:cs typeface="+mn-cs"/>
              </a:rPr>
              <a:t> является аналогом </a:t>
            </a:r>
            <a:r>
              <a:rPr kumimoji="0" lang="en-US" sz="1800" b="0" i="1" u="none" strike="noStrike" kern="1200" cap="none" spc="0" normalizeH="0" baseline="0" noProof="0" dirty="0">
                <a:ln>
                  <a:noFill/>
                </a:ln>
                <a:solidFill>
                  <a:prstClr val="white"/>
                </a:solidFill>
                <a:effectLst/>
                <a:uLnTx/>
                <a:uFillTx/>
                <a:latin typeface="-apple-system"/>
                <a:ea typeface="+mn-ea"/>
                <a:cs typeface="+mn-cs"/>
              </a:rPr>
              <a:t>receptive</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field-</a:t>
            </a:r>
            <a:r>
              <a:rPr kumimoji="0" lang="ru-RU" sz="1800" b="0" i="1" u="none" strike="noStrike" kern="1200" cap="none" spc="0" normalizeH="0" baseline="0" noProof="0" dirty="0">
                <a:ln>
                  <a:noFill/>
                </a:ln>
                <a:solidFill>
                  <a:prstClr val="white"/>
                </a:solidFill>
                <a:effectLst/>
                <a:uLnTx/>
                <a:uFillTx/>
                <a:latin typeface="-apple-system"/>
                <a:ea typeface="+mn-ea"/>
                <a:cs typeface="+mn-cs"/>
              </a:rPr>
              <a:t>а</a:t>
            </a:r>
            <a:r>
              <a:rPr kumimoji="0" lang="ru-RU" sz="1800" b="0" i="0" u="none" strike="noStrike" kern="1200" cap="none" spc="0" normalizeH="0" baseline="0" noProof="0" dirty="0" smtClean="0">
                <a:ln>
                  <a:noFill/>
                </a:ln>
                <a:solidFill>
                  <a:prstClr val="white"/>
                </a:solidFill>
                <a:effectLst/>
                <a:uLnTx/>
                <a:uFillTx/>
                <a:latin typeface="-apple-system"/>
                <a:ea typeface="+mn-ea"/>
                <a:cs typeface="+mn-cs"/>
              </a:rPr>
              <a:t>.</a:t>
            </a:r>
            <a:endParaRPr kumimoji="0" lang="en-US" sz="1800" b="0" i="0" u="none" strike="noStrike" kern="1200" cap="none" spc="0" normalizeH="0" baseline="0" noProof="0" dirty="0" smtClean="0">
              <a:ln>
                <a:noFill/>
              </a:ln>
              <a:solidFill>
                <a:prstClr val="white"/>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noProof="0" dirty="0" smtClean="0">
                <a:solidFill>
                  <a:prstClr val="white"/>
                </a:solidFill>
                <a:latin typeface="-apple-system"/>
              </a:rPr>
              <a:t>То есть то, на сколько разные </a:t>
            </a:r>
            <a:r>
              <a:rPr lang="ru-RU" noProof="0" dirty="0" err="1" smtClean="0">
                <a:solidFill>
                  <a:prstClr val="white"/>
                </a:solidFill>
                <a:latin typeface="-apple-system"/>
              </a:rPr>
              <a:t>фичи</a:t>
            </a:r>
            <a:r>
              <a:rPr lang="ru-RU" noProof="0" dirty="0" smtClean="0">
                <a:solidFill>
                  <a:prstClr val="white"/>
                </a:solidFill>
                <a:latin typeface="-apple-system"/>
              </a:rPr>
              <a:t> выделяют между головами</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Прямоугольник 11"/>
          <p:cNvSpPr/>
          <p:nvPr/>
        </p:nvSpPr>
        <p:spPr>
          <a:xfrm>
            <a:off x="3982417" y="3350248"/>
            <a:ext cx="39827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1" u="none" strike="noStrike" kern="1200" cap="none" spc="0" normalizeH="0" baseline="0" noProof="0" dirty="0" smtClean="0">
                <a:ln>
                  <a:noFill/>
                </a:ln>
                <a:solidFill>
                  <a:prstClr val="white"/>
                </a:solidFill>
                <a:effectLst/>
                <a:uLnTx/>
                <a:uFillTx/>
                <a:latin typeface="-apple-system"/>
                <a:ea typeface="+mn-ea"/>
                <a:cs typeface="+mn-cs"/>
              </a:rPr>
              <a:t>С</a:t>
            </a:r>
            <a:r>
              <a:rPr kumimoji="0" lang="en-US" sz="1800" b="0" i="1" u="none" strike="noStrike" kern="1200" cap="none" spc="0" normalizeH="0" baseline="0" noProof="0" dirty="0" smtClean="0">
                <a:ln>
                  <a:noFill/>
                </a:ln>
                <a:solidFill>
                  <a:prstClr val="white"/>
                </a:solidFill>
                <a:effectLst/>
                <a:uLnTx/>
                <a:uFillTx/>
                <a:latin typeface="-apple-system"/>
                <a:ea typeface="+mn-ea"/>
                <a:cs typeface="+mn-cs"/>
              </a:rPr>
              <a:t>NN</a:t>
            </a:r>
            <a:r>
              <a:rPr kumimoji="0" lang="en-US" sz="1800" b="0" i="1" u="none" strike="noStrike" kern="1200" cap="none" spc="0" normalizeH="0" noProof="0" dirty="0" smtClean="0">
                <a:ln>
                  <a:noFill/>
                </a:ln>
                <a:solidFill>
                  <a:prstClr val="white"/>
                </a:solidFill>
                <a:effectLst/>
                <a:uLnTx/>
                <a:uFillTx/>
                <a:latin typeface="-apple-system"/>
                <a:ea typeface="+mn-ea"/>
                <a:cs typeface="+mn-cs"/>
              </a:rPr>
              <a:t> </a:t>
            </a:r>
            <a:r>
              <a:rPr lang="en-US" i="1" dirty="0" smtClean="0">
                <a:solidFill>
                  <a:prstClr val="white"/>
                </a:solidFill>
                <a:latin typeface="-apple-system"/>
              </a:rPr>
              <a:t>receptive field</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Прямоугольник 13"/>
          <p:cNvSpPr/>
          <p:nvPr/>
        </p:nvSpPr>
        <p:spPr>
          <a:xfrm>
            <a:off x="723252" y="3350248"/>
            <a:ext cx="39827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solidFill>
                  <a:prstClr val="white"/>
                </a:solidFill>
                <a:latin typeface="-apple-system"/>
              </a:rPr>
              <a:t>VIT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875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cxnSp>
        <p:nvCxnSpPr>
          <p:cNvPr id="5" name="Прямая со стрелкой 4"/>
          <p:cNvCxnSpPr/>
          <p:nvPr/>
        </p:nvCxnSpPr>
        <p:spPr>
          <a:xfrm flipV="1">
            <a:off x="597354" y="1424669"/>
            <a:ext cx="0" cy="48495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a:off x="597354" y="6274254"/>
            <a:ext cx="94869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0525" y="6305188"/>
            <a:ext cx="11040266" cy="461665"/>
          </a:xfrm>
          <a:prstGeom prst="rect">
            <a:avLst/>
          </a:prstGeom>
          <a:noFill/>
        </p:spPr>
        <p:txBody>
          <a:bodyPr wrap="none" rtlCol="0">
            <a:spAutoFit/>
          </a:bodyPr>
          <a:lstStyle/>
          <a:p>
            <a:r>
              <a:rPr lang="ru-RU" sz="2400" dirty="0">
                <a:solidFill>
                  <a:schemeClr val="bg1"/>
                </a:solidFill>
                <a:latin typeface="+mn-lt"/>
              </a:rPr>
              <a:t>Сложность модели/абстрактность задач и их широта и количество, Объем данных </a:t>
            </a:r>
          </a:p>
        </p:txBody>
      </p:sp>
      <p:sp>
        <p:nvSpPr>
          <p:cNvPr id="9" name="TextBox 8"/>
          <p:cNvSpPr txBox="1"/>
          <p:nvPr/>
        </p:nvSpPr>
        <p:spPr>
          <a:xfrm rot="16200000">
            <a:off x="-2417749" y="3650262"/>
            <a:ext cx="5408981" cy="461665"/>
          </a:xfrm>
          <a:prstGeom prst="rect">
            <a:avLst/>
          </a:prstGeom>
          <a:noFill/>
        </p:spPr>
        <p:txBody>
          <a:bodyPr wrap="none" rtlCol="0">
            <a:spAutoFit/>
          </a:bodyPr>
          <a:lstStyle/>
          <a:p>
            <a:r>
              <a:rPr lang="ru-RU" sz="2400" dirty="0">
                <a:solidFill>
                  <a:schemeClr val="bg1"/>
                </a:solidFill>
                <a:latin typeface="+mn-lt"/>
              </a:rPr>
              <a:t>Интерпретируемость, </a:t>
            </a:r>
            <a:r>
              <a:rPr lang="ru-RU" sz="2400" dirty="0" err="1">
                <a:solidFill>
                  <a:schemeClr val="bg1"/>
                </a:solidFill>
                <a:latin typeface="+mn-lt"/>
              </a:rPr>
              <a:t>Формализмазция</a:t>
            </a:r>
            <a:endParaRPr lang="ru-RU" sz="2400" dirty="0">
              <a:solidFill>
                <a:schemeClr val="bg1"/>
              </a:solidFill>
              <a:latin typeface="+mn-lt"/>
            </a:endParaRPr>
          </a:p>
        </p:txBody>
      </p:sp>
      <p:sp>
        <p:nvSpPr>
          <p:cNvPr id="10" name="5-конечная звезда 9"/>
          <p:cNvSpPr/>
          <p:nvPr/>
        </p:nvSpPr>
        <p:spPr>
          <a:xfrm>
            <a:off x="617566" y="1410064"/>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1" name="Прямоугольник 10"/>
          <p:cNvSpPr/>
          <p:nvPr/>
        </p:nvSpPr>
        <p:spPr>
          <a:xfrm>
            <a:off x="1197429" y="1524705"/>
            <a:ext cx="1988237" cy="400110"/>
          </a:xfrm>
          <a:prstGeom prst="rect">
            <a:avLst/>
          </a:prstGeom>
        </p:spPr>
        <p:txBody>
          <a:bodyPr wrap="none">
            <a:spAutoFit/>
          </a:bodyPr>
          <a:lstStyle/>
          <a:p>
            <a:r>
              <a:rPr lang="en-US" sz="2000" dirty="0">
                <a:solidFill>
                  <a:schemeClr val="bg1"/>
                </a:solidFill>
                <a:latin typeface="+mn-lt"/>
              </a:rPr>
              <a:t>Image Processing</a:t>
            </a:r>
            <a:endParaRPr lang="ru-RU" sz="2000" dirty="0">
              <a:solidFill>
                <a:schemeClr val="bg1"/>
              </a:solidFill>
              <a:latin typeface="+mn-lt"/>
            </a:endParaRPr>
          </a:p>
        </p:txBody>
      </p:sp>
      <p:sp>
        <p:nvSpPr>
          <p:cNvPr id="12" name="Прямоугольник 11"/>
          <p:cNvSpPr/>
          <p:nvPr/>
        </p:nvSpPr>
        <p:spPr>
          <a:xfrm>
            <a:off x="3099707" y="1537719"/>
            <a:ext cx="6923314" cy="400110"/>
          </a:xfrm>
          <a:prstGeom prst="rect">
            <a:avLst/>
          </a:prstGeom>
        </p:spPr>
        <p:txBody>
          <a:bodyPr wrap="square">
            <a:spAutoFit/>
          </a:bodyPr>
          <a:lstStyle/>
          <a:p>
            <a:r>
              <a:rPr lang="ru-RU" sz="2000" dirty="0">
                <a:solidFill>
                  <a:schemeClr val="bg1"/>
                </a:solidFill>
                <a:latin typeface="+mn-lt"/>
              </a:rPr>
              <a:t>- Ручная формализация признаков и принятие решений</a:t>
            </a:r>
          </a:p>
        </p:txBody>
      </p:sp>
      <p:sp>
        <p:nvSpPr>
          <p:cNvPr id="13" name="5-конечная звезда 12"/>
          <p:cNvSpPr/>
          <p:nvPr/>
        </p:nvSpPr>
        <p:spPr>
          <a:xfrm>
            <a:off x="1316973" y="2191479"/>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4" name="Прямоугольник 13"/>
          <p:cNvSpPr/>
          <p:nvPr/>
        </p:nvSpPr>
        <p:spPr>
          <a:xfrm>
            <a:off x="1896836" y="2306120"/>
            <a:ext cx="1394421" cy="400110"/>
          </a:xfrm>
          <a:prstGeom prst="rect">
            <a:avLst/>
          </a:prstGeom>
        </p:spPr>
        <p:txBody>
          <a:bodyPr wrap="none">
            <a:spAutoFit/>
          </a:bodyPr>
          <a:lstStyle/>
          <a:p>
            <a:r>
              <a:rPr lang="en-US" sz="2000" dirty="0">
                <a:solidFill>
                  <a:schemeClr val="bg1"/>
                </a:solidFill>
              </a:rPr>
              <a:t>Classical CV</a:t>
            </a:r>
            <a:endParaRPr lang="ru-RU" sz="2000" dirty="0">
              <a:solidFill>
                <a:schemeClr val="bg1"/>
              </a:solidFill>
              <a:latin typeface="+mn-lt"/>
            </a:endParaRPr>
          </a:p>
        </p:txBody>
      </p:sp>
      <p:sp>
        <p:nvSpPr>
          <p:cNvPr id="15" name="Прямоугольник 14"/>
          <p:cNvSpPr/>
          <p:nvPr/>
        </p:nvSpPr>
        <p:spPr>
          <a:xfrm>
            <a:off x="3229009" y="2319671"/>
            <a:ext cx="7634934" cy="400110"/>
          </a:xfrm>
          <a:prstGeom prst="rect">
            <a:avLst/>
          </a:prstGeom>
        </p:spPr>
        <p:txBody>
          <a:bodyPr wrap="square">
            <a:spAutoFit/>
          </a:bodyPr>
          <a:lstStyle/>
          <a:p>
            <a:r>
              <a:rPr lang="ru-RU" sz="2000" dirty="0">
                <a:solidFill>
                  <a:schemeClr val="bg1"/>
                </a:solidFill>
                <a:latin typeface="+mn-lt"/>
              </a:rPr>
              <a:t>- Ручная формализация признаков и </a:t>
            </a:r>
            <a:r>
              <a:rPr lang="ru-RU" sz="2000" dirty="0">
                <a:solidFill>
                  <a:schemeClr val="bg1"/>
                </a:solidFill>
              </a:rPr>
              <a:t>автомат. </a:t>
            </a:r>
            <a:r>
              <a:rPr lang="ru-RU" sz="2000" dirty="0">
                <a:solidFill>
                  <a:schemeClr val="bg1"/>
                </a:solidFill>
                <a:latin typeface="+mn-lt"/>
              </a:rPr>
              <a:t>принятие решений</a:t>
            </a:r>
          </a:p>
        </p:txBody>
      </p:sp>
      <p:sp>
        <p:nvSpPr>
          <p:cNvPr id="16" name="Прямоугольник 15"/>
          <p:cNvSpPr/>
          <p:nvPr/>
        </p:nvSpPr>
        <p:spPr>
          <a:xfrm>
            <a:off x="2160196" y="1892996"/>
            <a:ext cx="6066677" cy="400110"/>
          </a:xfrm>
          <a:prstGeom prst="rect">
            <a:avLst/>
          </a:prstGeom>
        </p:spPr>
        <p:txBody>
          <a:bodyPr wrap="square">
            <a:spAutoFit/>
          </a:bodyPr>
          <a:lstStyle/>
          <a:p>
            <a:r>
              <a:rPr lang="ru-RU" sz="2000" dirty="0">
                <a:solidFill>
                  <a:schemeClr val="bg1"/>
                </a:solidFill>
              </a:rPr>
              <a:t>Очень ограниченные задачи, до 100 изображений</a:t>
            </a:r>
            <a:endParaRPr lang="ru-RU" sz="2000" dirty="0">
              <a:solidFill>
                <a:schemeClr val="bg1"/>
              </a:solidFill>
              <a:latin typeface="+mn-lt"/>
            </a:endParaRPr>
          </a:p>
        </p:txBody>
      </p:sp>
      <p:sp>
        <p:nvSpPr>
          <p:cNvPr id="17" name="Прямоугольник 16"/>
          <p:cNvSpPr/>
          <p:nvPr/>
        </p:nvSpPr>
        <p:spPr>
          <a:xfrm>
            <a:off x="2889870" y="2746346"/>
            <a:ext cx="6066677" cy="400110"/>
          </a:xfrm>
          <a:prstGeom prst="rect">
            <a:avLst/>
          </a:prstGeom>
        </p:spPr>
        <p:txBody>
          <a:bodyPr wrap="square">
            <a:spAutoFit/>
          </a:bodyPr>
          <a:lstStyle/>
          <a:p>
            <a:r>
              <a:rPr lang="ru-RU" sz="2000" dirty="0">
                <a:solidFill>
                  <a:schemeClr val="bg1"/>
                </a:solidFill>
              </a:rPr>
              <a:t>Ограниченные задачи, до 1000 изображений</a:t>
            </a:r>
            <a:endParaRPr lang="ru-RU" sz="2000" dirty="0">
              <a:solidFill>
                <a:schemeClr val="bg1"/>
              </a:solidFill>
              <a:latin typeface="+mn-lt"/>
            </a:endParaRPr>
          </a:p>
        </p:txBody>
      </p:sp>
      <p:sp>
        <p:nvSpPr>
          <p:cNvPr id="18" name="5-конечная звезда 17"/>
          <p:cNvSpPr/>
          <p:nvPr/>
        </p:nvSpPr>
        <p:spPr>
          <a:xfrm>
            <a:off x="1984437" y="309483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9" name="Прямоугольник 18"/>
          <p:cNvSpPr/>
          <p:nvPr/>
        </p:nvSpPr>
        <p:spPr>
          <a:xfrm>
            <a:off x="2564300" y="3209473"/>
            <a:ext cx="651140" cy="400110"/>
          </a:xfrm>
          <a:prstGeom prst="rect">
            <a:avLst/>
          </a:prstGeom>
        </p:spPr>
        <p:txBody>
          <a:bodyPr wrap="none">
            <a:spAutoFit/>
          </a:bodyPr>
          <a:lstStyle/>
          <a:p>
            <a:r>
              <a:rPr lang="en-US" sz="2000" dirty="0">
                <a:solidFill>
                  <a:schemeClr val="bg1"/>
                </a:solidFill>
              </a:rPr>
              <a:t>CNN</a:t>
            </a:r>
            <a:endParaRPr lang="ru-RU" sz="2000" dirty="0">
              <a:solidFill>
                <a:schemeClr val="bg1"/>
              </a:solidFill>
              <a:latin typeface="+mn-lt"/>
            </a:endParaRPr>
          </a:p>
        </p:txBody>
      </p:sp>
      <p:sp>
        <p:nvSpPr>
          <p:cNvPr id="20" name="Прямоугольник 19"/>
          <p:cNvSpPr/>
          <p:nvPr/>
        </p:nvSpPr>
        <p:spPr>
          <a:xfrm>
            <a:off x="3291257" y="3205965"/>
            <a:ext cx="7433893" cy="400110"/>
          </a:xfrm>
          <a:prstGeom prst="rect">
            <a:avLst/>
          </a:prstGeom>
        </p:spPr>
        <p:txBody>
          <a:bodyPr wrap="square">
            <a:spAutoFit/>
          </a:bodyPr>
          <a:lstStyle/>
          <a:p>
            <a:r>
              <a:rPr lang="ru-RU" sz="2000" dirty="0">
                <a:solidFill>
                  <a:schemeClr val="bg1"/>
                </a:solidFill>
                <a:latin typeface="+mn-lt"/>
              </a:rPr>
              <a:t>- Автоматическая формализация признаков и принятия решений </a:t>
            </a:r>
          </a:p>
        </p:txBody>
      </p:sp>
      <p:sp>
        <p:nvSpPr>
          <p:cNvPr id="21" name="Прямоугольник 20"/>
          <p:cNvSpPr/>
          <p:nvPr/>
        </p:nvSpPr>
        <p:spPr>
          <a:xfrm>
            <a:off x="3132869" y="3816713"/>
            <a:ext cx="6066677" cy="400110"/>
          </a:xfrm>
          <a:prstGeom prst="rect">
            <a:avLst/>
          </a:prstGeom>
        </p:spPr>
        <p:txBody>
          <a:bodyPr wrap="square">
            <a:spAutoFit/>
          </a:bodyPr>
          <a:lstStyle/>
          <a:p>
            <a:r>
              <a:rPr lang="ru-RU" sz="2000" dirty="0">
                <a:solidFill>
                  <a:schemeClr val="bg1"/>
                </a:solidFill>
              </a:rPr>
              <a:t>Ограниченные задачи, до 1 млн изображений</a:t>
            </a:r>
            <a:endParaRPr lang="ru-RU" sz="2000" dirty="0">
              <a:solidFill>
                <a:schemeClr val="bg1"/>
              </a:solidFill>
              <a:latin typeface="+mn-lt"/>
            </a:endParaRPr>
          </a:p>
        </p:txBody>
      </p:sp>
      <p:sp>
        <p:nvSpPr>
          <p:cNvPr id="22" name="5-конечная звезда 21"/>
          <p:cNvSpPr/>
          <p:nvPr/>
        </p:nvSpPr>
        <p:spPr>
          <a:xfrm>
            <a:off x="2564300" y="410218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3" name="Прямоугольник 22"/>
          <p:cNvSpPr/>
          <p:nvPr/>
        </p:nvSpPr>
        <p:spPr>
          <a:xfrm>
            <a:off x="3144163" y="4216823"/>
            <a:ext cx="1610121" cy="400110"/>
          </a:xfrm>
          <a:prstGeom prst="rect">
            <a:avLst/>
          </a:prstGeom>
        </p:spPr>
        <p:txBody>
          <a:bodyPr wrap="none">
            <a:spAutoFit/>
          </a:bodyPr>
          <a:lstStyle/>
          <a:p>
            <a:r>
              <a:rPr lang="en-US" sz="2000" dirty="0">
                <a:solidFill>
                  <a:schemeClr val="bg1"/>
                </a:solidFill>
              </a:rPr>
              <a:t>Transformers </a:t>
            </a:r>
            <a:endParaRPr lang="ru-RU" sz="2000" dirty="0">
              <a:solidFill>
                <a:schemeClr val="bg1"/>
              </a:solidFill>
              <a:latin typeface="+mn-lt"/>
            </a:endParaRPr>
          </a:p>
        </p:txBody>
      </p:sp>
      <p:sp>
        <p:nvSpPr>
          <p:cNvPr id="24" name="Прямоугольник 23"/>
          <p:cNvSpPr/>
          <p:nvPr/>
        </p:nvSpPr>
        <p:spPr>
          <a:xfrm>
            <a:off x="4695774" y="4223629"/>
            <a:ext cx="7801026" cy="400110"/>
          </a:xfrm>
          <a:prstGeom prst="rect">
            <a:avLst/>
          </a:prstGeom>
        </p:spPr>
        <p:txBody>
          <a:bodyPr wrap="square">
            <a:spAutoFit/>
          </a:bodyPr>
          <a:lstStyle/>
          <a:p>
            <a:r>
              <a:rPr lang="ru-RU" sz="2000" dirty="0">
                <a:solidFill>
                  <a:schemeClr val="bg1"/>
                </a:solidFill>
                <a:latin typeface="+mn-lt"/>
              </a:rPr>
              <a:t>- Автоматическ</a:t>
            </a:r>
            <a:r>
              <a:rPr lang="ru-RU" sz="2000" dirty="0">
                <a:solidFill>
                  <a:schemeClr val="bg1"/>
                </a:solidFill>
              </a:rPr>
              <a:t>ое</a:t>
            </a:r>
            <a:r>
              <a:rPr lang="en-US" sz="2000" dirty="0">
                <a:solidFill>
                  <a:schemeClr val="bg1"/>
                </a:solidFill>
              </a:rPr>
              <a:t> </a:t>
            </a:r>
            <a:r>
              <a:rPr lang="ru-RU" sz="2000" dirty="0">
                <a:solidFill>
                  <a:schemeClr val="bg1"/>
                </a:solidFill>
              </a:rPr>
              <a:t>решение на основе специального </a:t>
            </a:r>
            <a:r>
              <a:rPr lang="ru-RU" sz="2000" dirty="0" err="1">
                <a:solidFill>
                  <a:schemeClr val="bg1"/>
                </a:solidFill>
              </a:rPr>
              <a:t>предобучения</a:t>
            </a:r>
            <a:endParaRPr lang="ru-RU" sz="2000" dirty="0">
              <a:solidFill>
                <a:schemeClr val="bg1"/>
              </a:solidFill>
              <a:latin typeface="+mn-lt"/>
            </a:endParaRPr>
          </a:p>
        </p:txBody>
      </p:sp>
      <p:sp>
        <p:nvSpPr>
          <p:cNvPr id="25" name="Прямоугольник 24"/>
          <p:cNvSpPr/>
          <p:nvPr/>
        </p:nvSpPr>
        <p:spPr>
          <a:xfrm>
            <a:off x="3528220" y="4606619"/>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26" name="5-конечная звезда 25"/>
          <p:cNvSpPr/>
          <p:nvPr/>
        </p:nvSpPr>
        <p:spPr>
          <a:xfrm>
            <a:off x="3346054" y="4892088"/>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7" name="Прямоугольник 26"/>
          <p:cNvSpPr/>
          <p:nvPr/>
        </p:nvSpPr>
        <p:spPr>
          <a:xfrm>
            <a:off x="3925917" y="5006729"/>
            <a:ext cx="2209772" cy="400110"/>
          </a:xfrm>
          <a:prstGeom prst="rect">
            <a:avLst/>
          </a:prstGeom>
        </p:spPr>
        <p:txBody>
          <a:bodyPr wrap="none">
            <a:spAutoFit/>
          </a:bodyPr>
          <a:lstStyle/>
          <a:p>
            <a:r>
              <a:rPr lang="en-US" sz="2000" dirty="0">
                <a:solidFill>
                  <a:schemeClr val="bg1"/>
                </a:solidFill>
              </a:rPr>
              <a:t>Foundation model  </a:t>
            </a:r>
            <a:endParaRPr lang="ru-RU" sz="2000" dirty="0">
              <a:solidFill>
                <a:schemeClr val="bg1"/>
              </a:solidFill>
              <a:latin typeface="+mn-lt"/>
            </a:endParaRPr>
          </a:p>
        </p:txBody>
      </p:sp>
      <p:sp>
        <p:nvSpPr>
          <p:cNvPr id="28" name="Прямоугольник 27"/>
          <p:cNvSpPr/>
          <p:nvPr/>
        </p:nvSpPr>
        <p:spPr>
          <a:xfrm>
            <a:off x="5923208" y="5013535"/>
            <a:ext cx="7433893" cy="400110"/>
          </a:xfrm>
          <a:prstGeom prst="rect">
            <a:avLst/>
          </a:prstGeom>
        </p:spPr>
        <p:txBody>
          <a:bodyPr wrap="square">
            <a:spAutoFit/>
          </a:bodyPr>
          <a:lstStyle/>
          <a:p>
            <a:r>
              <a:rPr lang="ru-RU" sz="2000" dirty="0">
                <a:solidFill>
                  <a:schemeClr val="bg1"/>
                </a:solidFill>
                <a:latin typeface="+mn-lt"/>
              </a:rPr>
              <a:t>- </a:t>
            </a:r>
            <a:r>
              <a:rPr lang="en-US" sz="2000" dirty="0">
                <a:solidFill>
                  <a:schemeClr val="bg1"/>
                </a:solidFill>
                <a:latin typeface="+mn-lt"/>
              </a:rPr>
              <a:t>zero-shot </a:t>
            </a:r>
            <a:r>
              <a:rPr lang="ru-RU" sz="2000" dirty="0" err="1">
                <a:solidFill>
                  <a:schemeClr val="bg1"/>
                </a:solidFill>
                <a:latin typeface="+mn-lt"/>
              </a:rPr>
              <a:t>предобучение</a:t>
            </a:r>
            <a:endParaRPr lang="ru-RU" sz="2000" dirty="0">
              <a:solidFill>
                <a:schemeClr val="bg1"/>
              </a:solidFill>
              <a:latin typeface="+mn-lt"/>
            </a:endParaRPr>
          </a:p>
        </p:txBody>
      </p:sp>
      <p:sp>
        <p:nvSpPr>
          <p:cNvPr id="29" name="Прямоугольник 28"/>
          <p:cNvSpPr/>
          <p:nvPr/>
        </p:nvSpPr>
        <p:spPr>
          <a:xfrm>
            <a:off x="4309974" y="5396525"/>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30" name="Прямоугольник 29"/>
          <p:cNvSpPr/>
          <p:nvPr/>
        </p:nvSpPr>
        <p:spPr>
          <a:xfrm>
            <a:off x="3185666" y="3510577"/>
            <a:ext cx="6066677" cy="400110"/>
          </a:xfrm>
          <a:prstGeom prst="rect">
            <a:avLst/>
          </a:prstGeom>
        </p:spPr>
        <p:txBody>
          <a:bodyPr wrap="square">
            <a:spAutoFit/>
          </a:bodyPr>
          <a:lstStyle/>
          <a:p>
            <a:r>
              <a:rPr lang="ru-RU" sz="2000" dirty="0">
                <a:solidFill>
                  <a:schemeClr val="bg1"/>
                </a:solidFill>
              </a:rPr>
              <a:t>Ограниченное </a:t>
            </a:r>
            <a:r>
              <a:rPr lang="ru-RU" sz="2000" dirty="0" err="1">
                <a:solidFill>
                  <a:schemeClr val="bg1"/>
                </a:solidFill>
              </a:rPr>
              <a:t>предобучение</a:t>
            </a:r>
            <a:endParaRPr lang="ru-RU" sz="2000" dirty="0">
              <a:solidFill>
                <a:schemeClr val="bg1"/>
              </a:solidFill>
              <a:latin typeface="+mn-lt"/>
            </a:endParaRPr>
          </a:p>
        </p:txBody>
      </p:sp>
    </p:spTree>
    <p:extLst>
      <p:ext uri="{BB962C8B-B14F-4D97-AF65-F5344CB8AC3E}">
        <p14:creationId xmlns:p14="http://schemas.microsoft.com/office/powerpoint/2010/main" val="3865204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endParaRPr kumimoji="0" lang="ru-RU"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7421879" y="6488668"/>
            <a:ext cx="45110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https://theaisummer.com/vision-transformer/</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Прямоугольник 4"/>
          <p:cNvSpPr/>
          <p:nvPr/>
        </p:nvSpPr>
        <p:spPr>
          <a:xfrm>
            <a:off x="3171961" y="6488668"/>
            <a:ext cx="44086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https://cs231n.github.io/understanding-cnn/</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2" name="Picture 4" descr="vit-heads-mean-attention-distance-vs-convolu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38" y="3459153"/>
            <a:ext cx="7470105" cy="281996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95275" y="7221528"/>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Для хорошо обученной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CNN -</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Стэнфордского</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университета по CS231: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Визуализаци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Прямоугольник 9"/>
          <p:cNvSpPr/>
          <p:nvPr/>
        </p:nvSpPr>
        <p:spPr>
          <a:xfrm>
            <a:off x="-333375" y="10563910"/>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Таким образом, автор показал, что ранние представления слоев могут обладать схожими свойствами.</a:t>
            </a:r>
          </a:p>
        </p:txBody>
      </p:sp>
      <p:sp>
        <p:nvSpPr>
          <p:cNvPr id="4" name="Прямоугольник 3"/>
          <p:cNvSpPr/>
          <p:nvPr/>
        </p:nvSpPr>
        <p:spPr>
          <a:xfrm>
            <a:off x="172719" y="860242"/>
            <a:ext cx="12019281"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«Рецептивное поле»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ViT</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это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гибкий, обучаемый механизм внимания, который может быть как локальным, так и глобальным — даже в первом слое. </a:t>
            </a:r>
            <a:endPar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err="1" smtClean="0">
                <a:ln>
                  <a:noFill/>
                </a:ln>
                <a:solidFill>
                  <a:prstClr val="white"/>
                </a:solidFill>
                <a:effectLst/>
                <a:uLnTx/>
                <a:uFillTx/>
                <a:latin typeface="Calibri" panose="020F0502020204030204"/>
                <a:ea typeface="+mn-ea"/>
                <a:cs typeface="+mn-cs"/>
              </a:rPr>
              <a:t>ViT</a:t>
            </a:r>
            <a:r>
              <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rPr>
              <a:t>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гибко сочетает локальные и глобальные взаимодействия с самого начала</a:t>
            </a:r>
            <a:endParaRPr kumimoji="0" lang="ru-RU" sz="2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000" b="0" i="0" u="none" strike="noStrike" kern="1200" cap="none" spc="0" normalizeH="0" baseline="0" noProof="0" dirty="0" smtClean="0">
                <a:ln>
                  <a:noFill/>
                </a:ln>
                <a:solidFill>
                  <a:prstClr val="white"/>
                </a:solidFill>
                <a:effectLst/>
                <a:uLnTx/>
                <a:uFillTx/>
                <a:latin typeface="system-ui"/>
              </a:rPr>
              <a:t>Рецептивное поле </a:t>
            </a:r>
            <a:r>
              <a:rPr kumimoji="0" lang="ru-RU" sz="2000" b="0" i="0" u="none" strike="noStrike" kern="1200" cap="none" spc="0" normalizeH="0" baseline="0" noProof="0" dirty="0">
                <a:ln>
                  <a:noFill/>
                </a:ln>
                <a:solidFill>
                  <a:prstClr val="white"/>
                </a:solidFill>
                <a:effectLst/>
                <a:uLnTx/>
                <a:uFillTx/>
                <a:latin typeface="system-ui"/>
              </a:rPr>
              <a:t>в </a:t>
            </a:r>
            <a:r>
              <a:rPr kumimoji="0" lang="ru-RU" sz="2000" b="0" i="0" u="none" strike="noStrike" kern="1200" cap="none" spc="0" normalizeH="0" baseline="0" noProof="0" dirty="0" err="1">
                <a:ln>
                  <a:noFill/>
                </a:ln>
                <a:solidFill>
                  <a:prstClr val="white"/>
                </a:solidFill>
                <a:effectLst/>
                <a:uLnTx/>
                <a:uFillTx/>
                <a:latin typeface="system-ui"/>
              </a:rPr>
              <a:t>ViT</a:t>
            </a:r>
            <a:r>
              <a:rPr kumimoji="0" lang="ru-RU" sz="2000" b="0" i="0" u="none" strike="noStrike" kern="1200" cap="none" spc="0" normalizeH="0" baseline="0" noProof="0" dirty="0">
                <a:ln>
                  <a:noFill/>
                </a:ln>
                <a:solidFill>
                  <a:prstClr val="white"/>
                </a:solidFill>
                <a:effectLst/>
                <a:uLnTx/>
                <a:uFillTx/>
                <a:latin typeface="system-ui"/>
              </a:rPr>
              <a:t> — это не фиксированная область, а </a:t>
            </a:r>
            <a:r>
              <a:rPr lang="ru-RU" sz="2000" dirty="0" smtClean="0">
                <a:solidFill>
                  <a:prstClr val="white"/>
                </a:solidFill>
                <a:latin typeface="system-ui"/>
              </a:rPr>
              <a:t>обучаемый </a:t>
            </a:r>
            <a:r>
              <a:rPr lang="ru-RU" sz="2000" dirty="0" err="1" smtClean="0">
                <a:solidFill>
                  <a:prstClr val="white"/>
                </a:solidFill>
                <a:latin typeface="system-ui"/>
              </a:rPr>
              <a:t>механзим</a:t>
            </a:r>
            <a:endParaRPr kumimoji="0" lang="ru-RU" sz="2000" b="0" i="0" u="none" strike="noStrike" kern="1200" cap="none" spc="0" normalizeH="0" baseline="0" noProof="0" dirty="0">
              <a:ln>
                <a:noFill/>
              </a:ln>
              <a:solidFill>
                <a:prstClr val="white"/>
              </a:solidFill>
              <a:effectLst/>
              <a:uLnTx/>
              <a:uFillTx/>
              <a:latin typeface="Calibri" panose="020F0502020204030204"/>
            </a:endParaRPr>
          </a:p>
          <a:p>
            <a:pPr marL="742950" lvl="1" indent="-285750">
              <a:buFont typeface="Arial" panose="020B0604020202020204" pitchFamily="34" charset="0"/>
              <a:buChar char="•"/>
            </a:pPr>
            <a:r>
              <a:rPr kumimoji="0" lang="ru-RU" sz="2000" b="0" i="0" u="none" strike="noStrike" kern="1200" cap="none" spc="0" normalizeH="0" baseline="0" noProof="0" dirty="0" smtClean="0">
                <a:ln>
                  <a:noFill/>
                </a:ln>
                <a:solidFill>
                  <a:prstClr val="white"/>
                </a:solidFill>
                <a:effectLst/>
                <a:uLnTx/>
                <a:uFillTx/>
                <a:latin typeface="Calibri" panose="020F0502020204030204"/>
                <a:ea typeface="+mn-ea"/>
                <a:cs typeface="+mn-cs"/>
              </a:rPr>
              <a:t>Некоторые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heads</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имеют малую «дистанцию внимания» → </a:t>
            </a:r>
            <a:r>
              <a:rPr kumimoji="0" lang="ru-RU" sz="2000" b="0" i="0" u="none" strike="noStrike" kern="1200" cap="none" spc="0" normalizeH="0" baseline="0" noProof="0" dirty="0" smtClean="0">
                <a:ln>
                  <a:noFill/>
                </a:ln>
                <a:solidFill>
                  <a:prstClr val="white"/>
                </a:solidFill>
                <a:effectLst/>
                <a:uLnTx/>
                <a:uFillTx/>
                <a:latin typeface="Calibri" panose="020F0502020204030204"/>
                <a:ea typeface="+mn-ea"/>
                <a:cs typeface="+mn-cs"/>
              </a:rPr>
              <a:t>локальные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фильтры.</a:t>
            </a:r>
          </a:p>
          <a:p>
            <a:pPr marL="742950" lvl="1" indent="-285750">
              <a:buFont typeface="Arial" panose="020B0604020202020204" pitchFamily="34" charset="0"/>
              <a:buChar cha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Другие — глобальные, охватывая всё изображение даже в первом слое.</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7965163" y="4053483"/>
            <a:ext cx="39827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pple-system"/>
                <a:ea typeface="+mn-ea"/>
                <a:cs typeface="+mn-cs"/>
              </a:rPr>
              <a:t>Mean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Attention</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Distance</a:t>
            </a:r>
            <a:r>
              <a:rPr kumimoji="0" lang="ru-RU" sz="1800" b="0" i="0" u="none" strike="noStrike" kern="1200" cap="none" spc="0" normalizeH="0" baseline="0" noProof="0" dirty="0">
                <a:ln>
                  <a:noFill/>
                </a:ln>
                <a:solidFill>
                  <a:prstClr val="white"/>
                </a:solidFill>
                <a:effectLst/>
                <a:uLnTx/>
                <a:uFillTx/>
                <a:latin typeface="-apple-system"/>
                <a:ea typeface="+mn-ea"/>
                <a:cs typeface="+mn-cs"/>
              </a:rPr>
              <a:t> является аналогом </a:t>
            </a:r>
            <a:r>
              <a:rPr kumimoji="0" lang="en-US" sz="1800" b="0" i="1" u="none" strike="noStrike" kern="1200" cap="none" spc="0" normalizeH="0" baseline="0" noProof="0" dirty="0">
                <a:ln>
                  <a:noFill/>
                </a:ln>
                <a:solidFill>
                  <a:prstClr val="white"/>
                </a:solidFill>
                <a:effectLst/>
                <a:uLnTx/>
                <a:uFillTx/>
                <a:latin typeface="-apple-system"/>
                <a:ea typeface="+mn-ea"/>
                <a:cs typeface="+mn-cs"/>
              </a:rPr>
              <a:t>receptive</a:t>
            </a:r>
            <a:r>
              <a:rPr kumimoji="0" lang="en-US" sz="1800" b="0" i="0" u="none" strike="noStrike" kern="1200" cap="none" spc="0" normalizeH="0" baseline="0" noProof="0" dirty="0">
                <a:ln>
                  <a:noFill/>
                </a:ln>
                <a:solidFill>
                  <a:prstClr val="white"/>
                </a:solidFill>
                <a:effectLst/>
                <a:uLnTx/>
                <a:uFillTx/>
                <a:latin typeface="-apple-system"/>
                <a:ea typeface="+mn-ea"/>
                <a:cs typeface="+mn-cs"/>
              </a:rPr>
              <a:t> </a:t>
            </a:r>
            <a:r>
              <a:rPr kumimoji="0" lang="en-US" sz="1800" b="0" i="1" u="none" strike="noStrike" kern="1200" cap="none" spc="0" normalizeH="0" baseline="0" noProof="0" dirty="0">
                <a:ln>
                  <a:noFill/>
                </a:ln>
                <a:solidFill>
                  <a:prstClr val="white"/>
                </a:solidFill>
                <a:effectLst/>
                <a:uLnTx/>
                <a:uFillTx/>
                <a:latin typeface="-apple-system"/>
                <a:ea typeface="+mn-ea"/>
                <a:cs typeface="+mn-cs"/>
              </a:rPr>
              <a:t>field-</a:t>
            </a:r>
            <a:r>
              <a:rPr kumimoji="0" lang="ru-RU" sz="1800" b="0" i="1" u="none" strike="noStrike" kern="1200" cap="none" spc="0" normalizeH="0" baseline="0" noProof="0" dirty="0">
                <a:ln>
                  <a:noFill/>
                </a:ln>
                <a:solidFill>
                  <a:prstClr val="white"/>
                </a:solidFill>
                <a:effectLst/>
                <a:uLnTx/>
                <a:uFillTx/>
                <a:latin typeface="-apple-system"/>
                <a:ea typeface="+mn-ea"/>
                <a:cs typeface="+mn-cs"/>
              </a:rPr>
              <a:t>а</a:t>
            </a:r>
            <a:r>
              <a:rPr kumimoji="0" lang="ru-RU" sz="1800" b="0" i="0" u="none" strike="noStrike" kern="1200" cap="none" spc="0" normalizeH="0" baseline="0" noProof="0" dirty="0">
                <a:ln>
                  <a:noFill/>
                </a:ln>
                <a:solidFill>
                  <a:prstClr val="white"/>
                </a:solidFill>
                <a:effectLst/>
                <a:uLnTx/>
                <a:uFillTx/>
                <a:latin typeface="-apple-system"/>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4388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В С</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NN </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п</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о мере углубления в сеть (с учётом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stride</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pooling</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 т.п.) рецептивное поле растёт локально и последовательно, часто линейно (в зависимости от архитектуры).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Ранние слои CNN видят только локальную информацию — края, текстуры, простые паттерны.</a:t>
            </a:r>
          </a:p>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2100" b="1" i="1" u="none" strike="noStrike" kern="1200" cap="none" spc="0" normalizeH="0" baseline="0" noProof="0" dirty="0">
                <a:ln>
                  <a:noFill/>
                </a:ln>
                <a:solidFill>
                  <a:prstClr val="white"/>
                </a:solidFill>
                <a:effectLst/>
                <a:uLnTx/>
                <a:uFillTx/>
                <a:latin typeface="Calibri" panose="020F0502020204030204"/>
                <a:ea typeface="+mn-ea"/>
                <a:cs typeface="+mn-cs"/>
              </a:rPr>
              <a:t>VIT</a:t>
            </a:r>
            <a:r>
              <a:rPr kumimoji="0" lang="ru-RU" sz="2100" b="1" i="1" u="none" strike="noStrike" kern="1200" cap="none" spc="0" normalizeH="0" baseline="0" noProof="0" dirty="0">
                <a:ln>
                  <a:noFill/>
                </a:ln>
                <a:solidFill>
                  <a:prstClr val="white"/>
                </a:solidFill>
                <a:effectLst/>
                <a:uLnTx/>
                <a:uFillTx/>
                <a:latin typeface="Calibri" panose="020F0502020204030204"/>
                <a:ea typeface="+mn-ea"/>
                <a:cs typeface="+mn-cs"/>
              </a:rPr>
              <a:t> отказывается от локальных свёрток</a:t>
            </a:r>
            <a:r>
              <a:rPr kumimoji="0" lang="ru-RU" sz="2100" b="0" i="1" u="none" strike="noStrike" kern="1200" cap="none" spc="0" normalizeH="0" baseline="0" noProof="0" dirty="0">
                <a:ln>
                  <a:noFill/>
                </a:ln>
                <a:solidFill>
                  <a:prstClr val="white"/>
                </a:solidFill>
                <a:effectLst/>
                <a:uLnTx/>
                <a:uFillTx/>
                <a:latin typeface="Calibri" panose="020F0502020204030204"/>
                <a:ea typeface="+mn-ea"/>
                <a:cs typeface="+mn-cs"/>
              </a:rPr>
              <a:t> в пользу глобального </a:t>
            </a:r>
            <a:r>
              <a:rPr kumimoji="0" lang="ru-RU" sz="2100" b="0" i="1" u="none" strike="noStrike" kern="1200" cap="none" spc="0" normalizeH="0" baseline="0" noProof="0" dirty="0" err="1">
                <a:ln>
                  <a:noFill/>
                </a:ln>
                <a:solidFill>
                  <a:prstClr val="white"/>
                </a:solidFill>
                <a:effectLst/>
                <a:uLnTx/>
                <a:uFillTx/>
                <a:latin typeface="Calibri" panose="020F0502020204030204"/>
                <a:ea typeface="+mn-ea"/>
                <a:cs typeface="+mn-cs"/>
              </a:rPr>
              <a:t>self-attention</a:t>
            </a:r>
            <a:r>
              <a:rPr kumimoji="0" lang="ru-RU" sz="2100" b="0" i="1" u="none" strike="noStrike" kern="1200" cap="none" spc="0" normalizeH="0" baseline="0" noProof="0" dirty="0">
                <a:ln>
                  <a:noFill/>
                </a:ln>
                <a:solidFill>
                  <a:prstClr val="white"/>
                </a:solidFill>
                <a:effectLst/>
                <a:uLnTx/>
                <a:uFillTx/>
                <a:latin typeface="Calibri" panose="020F0502020204030204"/>
                <a:ea typeface="+mn-ea"/>
                <a:cs typeface="+mn-cs"/>
              </a:rPr>
              <a:t>, что позволяет модели напрямую моделировать зависимости между любыми частями изображения — и именно это стало ключом к новому скачку в производительности на крупных наборах данных.</a:t>
            </a:r>
          </a:p>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endParaRPr kumimoji="0" lang="ru-RU"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Прямоугольник 2"/>
          <p:cNvSpPr/>
          <p:nvPr/>
        </p:nvSpPr>
        <p:spPr>
          <a:xfrm>
            <a:off x="7421879" y="6488668"/>
            <a:ext cx="45110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https://theaisummer.com/vision-transformer/</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visualizing-conv-filters-vs-v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6" y="2996824"/>
            <a:ext cx="6075203" cy="280774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171961" y="6488668"/>
            <a:ext cx="44086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https://cs231n.github.io/understanding-cnn/</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11340" y="5710118"/>
            <a:ext cx="11944262"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mn-cs"/>
              </a:rPr>
              <a:t>VIT</a:t>
            </a:r>
            <a:r>
              <a:rPr kumimoji="0" lang="ru-RU" sz="2400" b="0" i="1" u="none" strike="noStrike" kern="1200" cap="none" spc="0" normalizeH="0" baseline="0" noProof="0" dirty="0">
                <a:ln>
                  <a:noFill/>
                </a:ln>
                <a:solidFill>
                  <a:prstClr val="white"/>
                </a:solidFill>
                <a:effectLst/>
                <a:uLnTx/>
                <a:uFillTx/>
                <a:latin typeface="Calibri" panose="020F0502020204030204"/>
                <a:ea typeface="+mn-ea"/>
                <a:cs typeface="+mn-cs"/>
              </a:rPr>
              <a:t> в первых слоях дает менее плавные </a:t>
            </a:r>
            <a:r>
              <a:rPr kumimoji="0" lang="ru-RU" sz="2400" b="0" i="1" u="none" strike="noStrike" kern="1200" cap="none" spc="0" normalizeH="0" baseline="0" noProof="0" dirty="0" err="1">
                <a:ln>
                  <a:noFill/>
                </a:ln>
                <a:solidFill>
                  <a:prstClr val="white"/>
                </a:solidFill>
                <a:effectLst/>
                <a:uLnTx/>
                <a:uFillTx/>
                <a:latin typeface="Calibri" panose="020F0502020204030204"/>
                <a:ea typeface="+mn-ea"/>
                <a:cs typeface="+mn-cs"/>
              </a:rPr>
              <a:t>фичи</a:t>
            </a:r>
            <a:r>
              <a:rPr kumimoji="0" lang="ru-RU" sz="2400" b="0" i="1" u="none" strike="noStrike" kern="1200" cap="none" spc="0" normalizeH="0" baseline="0" noProof="0" dirty="0">
                <a:ln>
                  <a:noFill/>
                </a:ln>
                <a:solidFill>
                  <a:prstClr val="white"/>
                </a:solidFill>
                <a:effectLst/>
                <a:uLnTx/>
                <a:uFillTx/>
                <a:latin typeface="Calibri" panose="020F0502020204030204"/>
                <a:ea typeface="+mn-ea"/>
                <a:cs typeface="+mn-cs"/>
              </a:rPr>
              <a:t>, но более разнообразные – хуже сходимость сети, но выше мощность</a:t>
            </a:r>
            <a:endParaRPr kumimoji="0" lang="ru-RU"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Прямоугольник 10"/>
          <p:cNvSpPr/>
          <p:nvPr/>
        </p:nvSpPr>
        <p:spPr>
          <a:xfrm>
            <a:off x="6398427" y="3566868"/>
            <a:ext cx="5491797"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Ключевое свойство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self-attention</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Любой пиксель может напрямую взаимодействовать с любым другим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пискелем</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уже в первом слое.</a:t>
            </a:r>
          </a:p>
        </p:txBody>
      </p:sp>
      <p:sp>
        <p:nvSpPr>
          <p:cNvPr id="8" name="Прямоугольник 7"/>
          <p:cNvSpPr/>
          <p:nvPr/>
        </p:nvSpPr>
        <p:spPr>
          <a:xfrm>
            <a:off x="295275" y="7221528"/>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Для хорошо обученной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CNN -</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Стэнфордского</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университета по CS231: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Визуализаци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Прямоугольник 9"/>
          <p:cNvSpPr/>
          <p:nvPr/>
        </p:nvSpPr>
        <p:spPr>
          <a:xfrm>
            <a:off x="-333375" y="10563910"/>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Таким образом, автор показал, что ранние представления слоев могут обладать схожими свойствами.</a:t>
            </a:r>
          </a:p>
        </p:txBody>
      </p:sp>
      <p:sp>
        <p:nvSpPr>
          <p:cNvPr id="17" name="Прямоугольник 16"/>
          <p:cNvSpPr/>
          <p:nvPr/>
        </p:nvSpPr>
        <p:spPr>
          <a:xfrm>
            <a:off x="6531133" y="4466653"/>
            <a:ext cx="548814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system-ui"/>
                <a:ea typeface="+mn-ea"/>
                <a:cs typeface="+mn-cs"/>
              </a:rPr>
              <a:t>Рецептивное поле одного пикселя в первом слое </a:t>
            </a:r>
            <a:r>
              <a:rPr kumimoji="0" lang="ru-RU" sz="1800" b="0" i="0" u="none" strike="noStrike" kern="1200" cap="none" spc="0" normalizeH="0" baseline="0" noProof="0" dirty="0" err="1">
                <a:ln>
                  <a:noFill/>
                </a:ln>
                <a:solidFill>
                  <a:prstClr val="white"/>
                </a:solidFill>
                <a:effectLst/>
                <a:uLnTx/>
                <a:uFillTx/>
                <a:latin typeface="system-ui"/>
                <a:ea typeface="+mn-ea"/>
                <a:cs typeface="+mn-cs"/>
              </a:rPr>
              <a:t>ViT</a:t>
            </a:r>
            <a:r>
              <a:rPr kumimoji="0" lang="ru-RU" sz="1800" b="0" i="0" u="none" strike="noStrike" kern="1200" cap="none" spc="0" normalizeH="0" baseline="0" noProof="0" dirty="0">
                <a:ln>
                  <a:noFill/>
                </a:ln>
                <a:solidFill>
                  <a:prstClr val="white"/>
                </a:solidFill>
                <a:effectLst/>
                <a:uLnTx/>
                <a:uFillTx/>
                <a:latin typeface="system-ui"/>
                <a:ea typeface="+mn-ea"/>
                <a:cs typeface="+mn-cs"/>
              </a:rPr>
              <a:t> — это </a:t>
            </a:r>
            <a:r>
              <a:rPr kumimoji="0" lang="ru-RU" sz="1800" b="0" i="0" u="none" strike="noStrike" kern="1200" cap="none" spc="0" normalizeH="0" baseline="0" noProof="0" dirty="0" err="1">
                <a:ln>
                  <a:noFill/>
                </a:ln>
                <a:solidFill>
                  <a:prstClr val="white"/>
                </a:solidFill>
                <a:effectLst/>
                <a:uLnTx/>
                <a:uFillTx/>
                <a:latin typeface="system-ui"/>
                <a:ea typeface="+mn-ea"/>
                <a:cs typeface="+mn-cs"/>
              </a:rPr>
              <a:t>всеь</a:t>
            </a:r>
            <a:r>
              <a:rPr kumimoji="0" lang="ru-RU" sz="1800" b="0" i="0" u="none" strike="noStrike" kern="1200" cap="none" spc="0" normalizeH="0" baseline="0" noProof="0" dirty="0">
                <a:ln>
                  <a:noFill/>
                </a:ln>
                <a:solidFill>
                  <a:prstClr val="white"/>
                </a:solidFill>
                <a:effectLst/>
                <a:uLnTx/>
                <a:uFillTx/>
                <a:latin typeface="system-ui"/>
                <a:ea typeface="+mn-ea"/>
                <a:cs typeface="+mn-cs"/>
              </a:rPr>
              <a:t> </a:t>
            </a:r>
            <a:r>
              <a:rPr kumimoji="0" lang="ru-RU" sz="1800" b="0" i="0" u="none" strike="noStrike" kern="1200" cap="none" spc="0" normalizeH="0" baseline="0" noProof="0" dirty="0" err="1">
                <a:ln>
                  <a:noFill/>
                </a:ln>
                <a:solidFill>
                  <a:prstClr val="white"/>
                </a:solidFill>
                <a:effectLst/>
                <a:uLnTx/>
                <a:uFillTx/>
                <a:latin typeface="system-ui"/>
                <a:ea typeface="+mn-ea"/>
                <a:cs typeface="+mn-cs"/>
              </a:rPr>
              <a:t>патч</a:t>
            </a:r>
            <a:r>
              <a:rPr kumimoji="0" lang="ru-RU" sz="1800" b="0" i="0" u="none" strike="noStrike" kern="1200" cap="none" spc="0" normalizeH="0" baseline="0" noProof="0" dirty="0">
                <a:ln>
                  <a:noFill/>
                </a:ln>
                <a:solidFill>
                  <a:prstClr val="white"/>
                </a:solidFill>
                <a:effectLst/>
                <a:uLnTx/>
                <a:uFillTx/>
                <a:latin typeface="system-ui"/>
                <a:ea typeface="+mn-ea"/>
                <a:cs typeface="+mn-cs"/>
              </a:rPr>
              <a:t> изображения</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477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dirty="0" err="1" smtClean="0">
                <a:solidFill>
                  <a:schemeClr val="bg1"/>
                </a:solidFill>
              </a:rPr>
              <a:t>ViT</a:t>
            </a:r>
            <a:r>
              <a:rPr lang="en-US" sz="4800" dirty="0" smtClean="0">
                <a:solidFill>
                  <a:schemeClr val="bg1"/>
                </a:solidFill>
              </a:rPr>
              <a:t> – </a:t>
            </a:r>
            <a:r>
              <a:rPr lang="ru-RU" sz="4800" dirty="0" smtClean="0">
                <a:solidFill>
                  <a:schemeClr val="bg1"/>
                </a:solidFill>
              </a:rPr>
              <a:t>широкое семейство моделей</a:t>
            </a:r>
            <a:endParaRPr lang="ru-RU" sz="4800" dirty="0">
              <a:solidFill>
                <a:schemeClr val="bg1"/>
              </a:solidFill>
            </a:endParaRP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0"/>
              </a:spcAft>
              <a:buClrTx/>
              <a:buSzTx/>
              <a:buFont typeface="Arial" panose="020B0604020202020204" pitchFamily="34" charset="0"/>
              <a:buNone/>
              <a:tabLst/>
              <a:defRPr/>
            </a:pPr>
            <a:endParaRPr kumimoji="0" lang="ru-RU" sz="2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838200" y="1421800"/>
            <a:ext cx="3638089" cy="5137280"/>
          </a:xfrm>
          <a:prstGeom prst="rect">
            <a:avLst/>
          </a:prstGeom>
        </p:spPr>
      </p:pic>
      <p:sp>
        <p:nvSpPr>
          <p:cNvPr id="6" name="Прямоугольник 5"/>
          <p:cNvSpPr/>
          <p:nvPr/>
        </p:nvSpPr>
        <p:spPr>
          <a:xfrm>
            <a:off x="4476289" y="6419099"/>
            <a:ext cx="4068358" cy="369332"/>
          </a:xfrm>
          <a:prstGeom prst="rect">
            <a:avLst/>
          </a:prstGeom>
        </p:spPr>
        <p:txBody>
          <a:bodyPr wrap="none">
            <a:spAutoFit/>
          </a:bodyPr>
          <a:lstStyle/>
          <a:p>
            <a:r>
              <a:rPr lang="ru-RU" dirty="0">
                <a:solidFill>
                  <a:schemeClr val="bg1"/>
                </a:solidFill>
              </a:rPr>
              <a:t>https://github.com/lucidrains/vit-pytorch</a:t>
            </a:r>
          </a:p>
        </p:txBody>
      </p:sp>
    </p:spTree>
    <p:extLst>
      <p:ext uri="{BB962C8B-B14F-4D97-AF65-F5344CB8AC3E}">
        <p14:creationId xmlns:p14="http://schemas.microsoft.com/office/powerpoint/2010/main" val="8782912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5475BD41-4CCB-1292-E5B1-4FA30F403F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3835650-CDC0-3C57-614F-230351324A1B}"/>
                  </a:ext>
                </a:extLst>
              </p:cNvPr>
              <p:cNvSpPr>
                <a:spLocks noGrp="1"/>
              </p:cNvSpPr>
              <p:nvPr>
                <p:ph type="title"/>
              </p:nvPr>
            </p:nvSpPr>
            <p:spPr>
              <a:xfrm>
                <a:off x="518886" y="254757"/>
                <a:ext cx="10515600" cy="587375"/>
              </a:xfrm>
            </p:spPr>
            <p:txBody>
              <a:bodyPr>
                <a:noAutofit/>
              </a:bodyPr>
              <a:lstStyle/>
              <a:p>
                <a:pPr algn="ctr"/>
                <a:r>
                  <a:rPr lang="en-US" sz="4800" b="1" dirty="0">
                    <a:solidFill>
                      <a:schemeClr val="bg1"/>
                    </a:solidFill>
                  </a:rPr>
                  <a:t>VIT Modify</a:t>
                </a:r>
                <a:r>
                  <a:rPr lang="ru-RU" sz="4800" b="1" dirty="0">
                    <a:solidFill>
                      <a:schemeClr val="bg1"/>
                    </a:solidFill>
                  </a:rPr>
                  <a:t>. </a:t>
                </a:r>
                <a14:m>
                  <m:oMath xmlns:m="http://schemas.openxmlformats.org/officeDocument/2006/math">
                    <m:r>
                      <m:rPr>
                        <m:sty m:val="p"/>
                      </m:rPr>
                      <a:rPr lang="en-US" sz="4800" b="1" i="1">
                        <a:solidFill>
                          <a:schemeClr val="bg1"/>
                        </a:solidFill>
                        <a:latin typeface="Cambria Math" panose="02040503050406030204" pitchFamily="18" charset="0"/>
                      </a:rPr>
                      <m:t>R</m:t>
                    </m:r>
                    <m:r>
                      <a:rPr lang="en-US" sz="4800" b="1" i="1" smtClean="0">
                        <a:solidFill>
                          <a:schemeClr val="bg1"/>
                        </a:solidFill>
                        <a:latin typeface="Cambria Math" panose="02040503050406030204" pitchFamily="18" charset="0"/>
                      </a:rPr>
                      <m:t>𝑴𝑺𝑵𝒐𝒓𝒎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A3835650-CDC0-3C57-614F-230351324A1B}"/>
                  </a:ext>
                </a:extLst>
              </p:cNvPr>
              <p:cNvSpPr>
                <a:spLocks noGrp="1" noRot="1" noChangeAspect="1" noMove="1" noResize="1" noEditPoints="1" noAdjustHandles="1" noChangeArrowheads="1" noChangeShapeType="1" noTextEdit="1"/>
              </p:cNvSpPr>
              <p:nvPr>
                <p:ph type="title"/>
              </p:nvPr>
            </p:nvSpPr>
            <p:spPr>
              <a:xfrm>
                <a:off x="518886" y="254757"/>
                <a:ext cx="10515600" cy="587375"/>
              </a:xfrm>
              <a:blipFill>
                <a:blip r:embed="rId5"/>
                <a:stretch>
                  <a:fillRect t="-50000" b="-69792"/>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E76930E4-693A-51ED-33AD-8FDBE6BCCE21}"/>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0ADB6E1-CE01-E4A7-1076-6A10A84BCFB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0C6D99CE-9680-11FE-FCB9-B7C704012619}"/>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49ED3477-D664-C49C-1CD0-8F2CFF0A9F58}"/>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4EE77B5-159A-7042-8809-A45B5E8C4B00}"/>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168DB187-B0A1-82D1-B191-BE4F7509E571}"/>
              </a:ext>
            </a:extLst>
          </p:cNvPr>
          <p:cNvPicPr>
            <a:picLocks noChangeAspect="1"/>
          </p:cNvPicPr>
          <p:nvPr/>
        </p:nvPicPr>
        <p:blipFill rotWithShape="1">
          <a:blip r:embed="rId6"/>
          <a:srcRect r="67596"/>
          <a:stretch/>
        </p:blipFill>
        <p:spPr>
          <a:xfrm>
            <a:off x="9052099" y="365125"/>
            <a:ext cx="3179588" cy="5075088"/>
          </a:xfrm>
          <a:prstGeom prst="rect">
            <a:avLst/>
          </a:prstGeom>
        </p:spPr>
      </p:pic>
      <p:pic>
        <p:nvPicPr>
          <p:cNvPr id="10" name="Рисунок 9">
            <a:extLst>
              <a:ext uri="{FF2B5EF4-FFF2-40B4-BE49-F238E27FC236}">
                <a16:creationId xmlns:a16="http://schemas.microsoft.com/office/drawing/2014/main" id="{168DB187-B0A1-82D1-B191-BE4F7509E571}"/>
              </a:ext>
            </a:extLst>
          </p:cNvPr>
          <p:cNvPicPr>
            <a:picLocks noChangeAspect="1"/>
          </p:cNvPicPr>
          <p:nvPr/>
        </p:nvPicPr>
        <p:blipFill rotWithShape="1">
          <a:blip r:embed="rId6"/>
          <a:srcRect l="56150" t="2636" r="3814" b="-2636"/>
          <a:stretch/>
        </p:blipFill>
        <p:spPr>
          <a:xfrm>
            <a:off x="10571977" y="4905486"/>
            <a:ext cx="1659710" cy="2144143"/>
          </a:xfrm>
          <a:prstGeom prst="rect">
            <a:avLst/>
          </a:prstGeom>
        </p:spPr>
      </p:pic>
      <p:sp>
        <p:nvSpPr>
          <p:cNvPr id="12" name="Прямоугольник 11"/>
          <p:cNvSpPr/>
          <p:nvPr/>
        </p:nvSpPr>
        <p:spPr>
          <a:xfrm>
            <a:off x="61403" y="2778998"/>
            <a:ext cx="5258950" cy="1631216"/>
          </a:xfrm>
          <a:prstGeom prst="rect">
            <a:avLst/>
          </a:prstGeom>
        </p:spPr>
        <p:txBody>
          <a:bodyPr wrap="square">
            <a:spAutoFit/>
          </a:bodyPr>
          <a:lstStyle/>
          <a:p>
            <a:pPr marL="285750" indent="-285750">
              <a:buFont typeface="Arial" panose="020B0604020202020204" pitchFamily="34" charset="0"/>
              <a:buChar char="•"/>
            </a:pPr>
            <a:r>
              <a:rPr lang="ru-RU" sz="2000" dirty="0">
                <a:solidFill>
                  <a:schemeClr val="bg1"/>
                </a:solidFill>
              </a:rPr>
              <a:t>Тёмный </a:t>
            </a:r>
            <a:r>
              <a:rPr lang="ru-RU" sz="2000" dirty="0" err="1">
                <a:solidFill>
                  <a:schemeClr val="bg1"/>
                </a:solidFill>
              </a:rPr>
              <a:t>патч</a:t>
            </a:r>
            <a:r>
              <a:rPr lang="ru-RU" sz="2000" dirty="0">
                <a:solidFill>
                  <a:schemeClr val="bg1"/>
                </a:solidFill>
              </a:rPr>
              <a:t> (низкая яркость)→ низкий RMS → усиление.</a:t>
            </a:r>
          </a:p>
          <a:p>
            <a:pPr marL="285750" indent="-285750">
              <a:buFont typeface="Arial" panose="020B0604020202020204" pitchFamily="34" charset="0"/>
              <a:buChar char="•"/>
            </a:pPr>
            <a:r>
              <a:rPr lang="ru-RU" sz="2000" dirty="0">
                <a:solidFill>
                  <a:schemeClr val="bg1"/>
                </a:solidFill>
              </a:rPr>
              <a:t>Яркий </a:t>
            </a:r>
            <a:r>
              <a:rPr lang="ru-RU" sz="2000" dirty="0" err="1">
                <a:solidFill>
                  <a:schemeClr val="bg1"/>
                </a:solidFill>
              </a:rPr>
              <a:t>патч</a:t>
            </a:r>
            <a:r>
              <a:rPr lang="ru-RU" sz="2000" dirty="0">
                <a:solidFill>
                  <a:schemeClr val="bg1"/>
                </a:solidFill>
              </a:rPr>
              <a:t> →( высокая яркость) = → высокий RMS → ослабление.</a:t>
            </a:r>
            <a:br>
              <a:rPr lang="ru-RU" sz="2000" dirty="0">
                <a:solidFill>
                  <a:schemeClr val="bg1"/>
                </a:solidFill>
              </a:rPr>
            </a:br>
            <a:r>
              <a:rPr lang="ru-RU" sz="2000" dirty="0">
                <a:solidFill>
                  <a:schemeClr val="bg1"/>
                </a:solidFill>
              </a:rPr>
              <a:t>Контраст </a:t>
            </a:r>
            <a:r>
              <a:rPr lang="ru-RU" sz="2000" dirty="0" err="1">
                <a:solidFill>
                  <a:schemeClr val="bg1"/>
                </a:solidFill>
              </a:rPr>
              <a:t>токенов</a:t>
            </a:r>
            <a:r>
              <a:rPr lang="ru-RU" sz="2000" dirty="0">
                <a:solidFill>
                  <a:schemeClr val="bg1"/>
                </a:solidFill>
              </a:rPr>
              <a:t>, без потери смещения</a:t>
            </a:r>
          </a:p>
        </p:txBody>
      </p:sp>
      <p:pic>
        <p:nvPicPr>
          <p:cNvPr id="13" name="Рисунок 12"/>
          <p:cNvPicPr>
            <a:picLocks noChangeAspect="1"/>
          </p:cNvPicPr>
          <p:nvPr/>
        </p:nvPicPr>
        <p:blipFill rotWithShape="1">
          <a:blip r:embed="rId7"/>
          <a:srcRect b="56098"/>
          <a:stretch/>
        </p:blipFill>
        <p:spPr>
          <a:xfrm>
            <a:off x="22546" y="5311761"/>
            <a:ext cx="3484562" cy="1331591"/>
          </a:xfrm>
          <a:prstGeom prst="rect">
            <a:avLst/>
          </a:prstGeom>
        </p:spPr>
      </p:pic>
      <p:sp>
        <p:nvSpPr>
          <p:cNvPr id="14" name="Прямоугольник 13">
            <a:extLst>
              <a:ext uri="{FF2B5EF4-FFF2-40B4-BE49-F238E27FC236}">
                <a16:creationId xmlns:a16="http://schemas.microsoft.com/office/drawing/2014/main" id="{0C6D99CE-9680-11FE-FCB9-B7C704012619}"/>
              </a:ext>
            </a:extLst>
          </p:cNvPr>
          <p:cNvSpPr/>
          <p:nvPr/>
        </p:nvSpPr>
        <p:spPr>
          <a:xfrm>
            <a:off x="186999" y="912180"/>
            <a:ext cx="8463705" cy="2308324"/>
          </a:xfrm>
          <a:prstGeom prst="rect">
            <a:avLst/>
          </a:prstGeom>
        </p:spPr>
        <p:txBody>
          <a:bodyPr wrap="square">
            <a:spAutoFit/>
          </a:bodyPr>
          <a:lstStyle/>
          <a:p>
            <a:r>
              <a:rPr lang="ru-RU" sz="2400" dirty="0" smtClean="0">
                <a:solidFill>
                  <a:schemeClr val="bg1"/>
                </a:solidFill>
              </a:rPr>
              <a:t>Проблема – в среднем значении</a:t>
            </a:r>
            <a:r>
              <a:rPr lang="en-US" sz="2400" dirty="0" smtClean="0">
                <a:solidFill>
                  <a:schemeClr val="bg1"/>
                </a:solidFill>
              </a:rPr>
              <a:t> </a:t>
            </a:r>
            <a:r>
              <a:rPr lang="ru-RU" sz="2400" dirty="0" err="1" smtClean="0">
                <a:solidFill>
                  <a:schemeClr val="bg1"/>
                </a:solidFill>
              </a:rPr>
              <a:t>патч</a:t>
            </a:r>
            <a:r>
              <a:rPr lang="ru-RU" sz="2400" dirty="0" smtClean="0">
                <a:solidFill>
                  <a:schemeClr val="bg1"/>
                </a:solidFill>
              </a:rPr>
              <a:t> хранит свой </a:t>
            </a:r>
            <a:r>
              <a:rPr lang="en-US" sz="2400" dirty="0" smtClean="0">
                <a:solidFill>
                  <a:schemeClr val="bg1"/>
                </a:solidFill>
              </a:rPr>
              <a:t>position</a:t>
            </a:r>
          </a:p>
          <a:p>
            <a:pPr marL="342900" indent="-342900">
              <a:buFont typeface="Arial" panose="020B0604020202020204" pitchFamily="34" charset="0"/>
              <a:buChar char="•"/>
            </a:pPr>
            <a:r>
              <a:rPr lang="en-US" sz="2400" dirty="0">
                <a:solidFill>
                  <a:schemeClr val="bg1"/>
                </a:solidFill>
              </a:rPr>
              <a:t> </a:t>
            </a:r>
            <a:r>
              <a:rPr lang="ru-RU" sz="2400" dirty="0" smtClean="0">
                <a:solidFill>
                  <a:schemeClr val="bg1"/>
                </a:solidFill>
              </a:rPr>
              <a:t>или нужно добавлять </a:t>
            </a:r>
            <a:r>
              <a:rPr lang="en-US" sz="2400" dirty="0" smtClean="0">
                <a:solidFill>
                  <a:schemeClr val="bg1"/>
                </a:solidFill>
              </a:rPr>
              <a:t>position encoding </a:t>
            </a:r>
            <a:r>
              <a:rPr lang="ru-RU" sz="2400" dirty="0" smtClean="0">
                <a:solidFill>
                  <a:schemeClr val="bg1"/>
                </a:solidFill>
              </a:rPr>
              <a:t>после каждого слоя</a:t>
            </a:r>
          </a:p>
          <a:p>
            <a:pPr marL="342900" indent="-342900">
              <a:buFont typeface="Arial" panose="020B0604020202020204" pitchFamily="34" charset="0"/>
              <a:buChar char="•"/>
            </a:pPr>
            <a:r>
              <a:rPr lang="ru-RU" sz="2400" dirty="0" smtClean="0">
                <a:solidFill>
                  <a:schemeClr val="bg1"/>
                </a:solidFill>
              </a:rPr>
              <a:t>Или убрать его из нормировки.</a:t>
            </a:r>
          </a:p>
          <a:p>
            <a:r>
              <a:rPr lang="en-US" sz="2400" dirty="0" smtClean="0">
                <a:solidFill>
                  <a:schemeClr val="bg1"/>
                </a:solidFill>
              </a:rPr>
              <a:t>RMS Norm - </a:t>
            </a:r>
            <a:r>
              <a:rPr lang="ru-RU" sz="2400" dirty="0">
                <a:solidFill>
                  <a:schemeClr val="bg1"/>
                </a:solidFill>
              </a:rPr>
              <a:t>Нет вычитания среднего, и смещения- только нормализация </a:t>
            </a:r>
          </a:p>
          <a:p>
            <a:endParaRPr lang="ru-RU" sz="2400" dirty="0">
              <a:solidFill>
                <a:schemeClr val="bg1"/>
              </a:solidFill>
            </a:endParaRPr>
          </a:p>
        </p:txBody>
      </p:sp>
      <p:pic>
        <p:nvPicPr>
          <p:cNvPr id="15" name="Рисунок 14"/>
          <p:cNvPicPr>
            <a:picLocks noChangeAspect="1"/>
          </p:cNvPicPr>
          <p:nvPr/>
        </p:nvPicPr>
        <p:blipFill rotWithShape="1">
          <a:blip r:embed="rId7"/>
          <a:srcRect l="-1726" t="55931" r="1726" b="167"/>
          <a:stretch/>
        </p:blipFill>
        <p:spPr>
          <a:xfrm>
            <a:off x="3554980" y="5311761"/>
            <a:ext cx="3484562" cy="1331591"/>
          </a:xfrm>
          <a:prstGeom prst="rect">
            <a:avLst/>
          </a:prstGeom>
        </p:spPr>
      </p:pic>
    </p:spTree>
    <p:extLst>
      <p:ext uri="{BB962C8B-B14F-4D97-AF65-F5344CB8AC3E}">
        <p14:creationId xmlns:p14="http://schemas.microsoft.com/office/powerpoint/2010/main" val="14172330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5475BD41-4CCB-1292-E5B1-4FA30F403FE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a:extLst>
                  <a:ext uri="{FF2B5EF4-FFF2-40B4-BE49-F238E27FC236}">
                    <a16:creationId xmlns:a16="http://schemas.microsoft.com/office/drawing/2014/main" id="{A3835650-CDC0-3C57-614F-230351324A1B}"/>
                  </a:ext>
                </a:extLst>
              </p:cNvPr>
              <p:cNvSpPr>
                <a:spLocks noGrp="1"/>
              </p:cNvSpPr>
              <p:nvPr>
                <p:ph type="title"/>
              </p:nvPr>
            </p:nvSpPr>
            <p:spPr>
              <a:xfrm>
                <a:off x="518886" y="254757"/>
                <a:ext cx="10515600" cy="587375"/>
              </a:xfrm>
            </p:spPr>
            <p:txBody>
              <a:bodyPr>
                <a:noAutofit/>
              </a:bodyPr>
              <a:lstStyle/>
              <a:p>
                <a:pPr algn="ctr"/>
                <a:r>
                  <a:rPr lang="en-US" sz="4800" b="1" dirty="0" smtClean="0">
                    <a:solidFill>
                      <a:schemeClr val="bg1"/>
                    </a:solidFill>
                  </a:rPr>
                  <a:t>VIT Modify</a:t>
                </a:r>
                <a:r>
                  <a:rPr lang="ru-RU" sz="4800" b="1" dirty="0">
                    <a:solidFill>
                      <a:schemeClr val="bg1"/>
                    </a:solidFill>
                  </a:rPr>
                  <a:t>. </a:t>
                </a:r>
                <a14:m>
                  <m:oMath xmlns:m="http://schemas.openxmlformats.org/officeDocument/2006/math">
                    <m:r>
                      <m:rPr>
                        <m:sty m:val="p"/>
                      </m:rPr>
                      <a:rPr lang="en-US" sz="4800" b="1" i="1">
                        <a:solidFill>
                          <a:schemeClr val="bg1"/>
                        </a:solidFill>
                        <a:latin typeface="Cambria Math" panose="02040503050406030204" pitchFamily="18" charset="0"/>
                      </a:rPr>
                      <m:t>R</m:t>
                    </m:r>
                    <m:r>
                      <a:rPr lang="en-US" sz="4800" b="1" i="1" smtClean="0">
                        <a:solidFill>
                          <a:schemeClr val="bg1"/>
                        </a:solidFill>
                        <a:latin typeface="Cambria Math" panose="02040503050406030204" pitchFamily="18" charset="0"/>
                      </a:rPr>
                      <m:t>𝒐𝑷𝑬</m:t>
                    </m:r>
                  </m:oMath>
                </a14:m>
                <a:endParaRPr lang="ru-RU" sz="4800" dirty="0">
                  <a:solidFill>
                    <a:schemeClr val="bg1"/>
                  </a:solidFill>
                </a:endParaRPr>
              </a:p>
            </p:txBody>
          </p:sp>
        </mc:Choice>
        <mc:Fallback>
          <p:sp>
            <p:nvSpPr>
              <p:cNvPr id="2" name="Заголовок 1">
                <a:extLst>
                  <a:ext uri="{FF2B5EF4-FFF2-40B4-BE49-F238E27FC236}">
                    <a16:creationId xmlns:a16="http://schemas.microsoft.com/office/drawing/2014/main" id="{A3835650-CDC0-3C57-614F-230351324A1B}"/>
                  </a:ext>
                </a:extLst>
              </p:cNvPr>
              <p:cNvSpPr>
                <a:spLocks noGrp="1" noRot="1" noChangeAspect="1" noMove="1" noResize="1" noEditPoints="1" noAdjustHandles="1" noChangeArrowheads="1" noChangeShapeType="1" noTextEdit="1"/>
              </p:cNvSpPr>
              <p:nvPr>
                <p:ph type="title"/>
              </p:nvPr>
            </p:nvSpPr>
            <p:spPr>
              <a:xfrm>
                <a:off x="518886" y="254757"/>
                <a:ext cx="10515600" cy="587375"/>
              </a:xfrm>
              <a:blipFill>
                <a:blip r:embed="rId2"/>
                <a:stretch>
                  <a:fillRect t="-50000" b="-69792"/>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E76930E4-693A-51ED-33AD-8FDBE6BCCE21}"/>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bg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0ADB6E1-CE01-E4A7-1076-6A10A84BCFB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bg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0C6D99CE-9680-11FE-FCB9-B7C704012619}"/>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49ED3477-D664-C49C-1CD0-8F2CFF0A9F58}"/>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4EE77B5-159A-7042-8809-A45B5E8C4B00}"/>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12" name="Прямоугольник 11"/>
          <p:cNvSpPr/>
          <p:nvPr/>
        </p:nvSpPr>
        <p:spPr>
          <a:xfrm>
            <a:off x="61403" y="2778998"/>
            <a:ext cx="5258950" cy="1631216"/>
          </a:xfrm>
          <a:prstGeom prst="rect">
            <a:avLst/>
          </a:prstGeom>
        </p:spPr>
        <p:txBody>
          <a:bodyPr wrap="square">
            <a:spAutoFit/>
          </a:bodyPr>
          <a:lstStyle/>
          <a:p>
            <a:pPr marL="285750" indent="-285750">
              <a:buFont typeface="Arial" panose="020B0604020202020204" pitchFamily="34" charset="0"/>
              <a:buChar char="•"/>
            </a:pPr>
            <a:r>
              <a:rPr lang="ru-RU" sz="2000" dirty="0">
                <a:solidFill>
                  <a:schemeClr val="bg1"/>
                </a:solidFill>
              </a:rPr>
              <a:t>Тёмный </a:t>
            </a:r>
            <a:r>
              <a:rPr lang="ru-RU" sz="2000" dirty="0" err="1">
                <a:solidFill>
                  <a:schemeClr val="bg1"/>
                </a:solidFill>
              </a:rPr>
              <a:t>патч</a:t>
            </a:r>
            <a:r>
              <a:rPr lang="ru-RU" sz="2000" dirty="0">
                <a:solidFill>
                  <a:schemeClr val="bg1"/>
                </a:solidFill>
              </a:rPr>
              <a:t> (низкая яркость)→ низкий RMS → усиление.</a:t>
            </a:r>
          </a:p>
          <a:p>
            <a:pPr marL="285750" indent="-285750">
              <a:buFont typeface="Arial" panose="020B0604020202020204" pitchFamily="34" charset="0"/>
              <a:buChar char="•"/>
            </a:pPr>
            <a:r>
              <a:rPr lang="ru-RU" sz="2000" dirty="0">
                <a:solidFill>
                  <a:schemeClr val="bg1"/>
                </a:solidFill>
              </a:rPr>
              <a:t>Яркий </a:t>
            </a:r>
            <a:r>
              <a:rPr lang="ru-RU" sz="2000" dirty="0" err="1">
                <a:solidFill>
                  <a:schemeClr val="bg1"/>
                </a:solidFill>
              </a:rPr>
              <a:t>патч</a:t>
            </a:r>
            <a:r>
              <a:rPr lang="ru-RU" sz="2000" dirty="0">
                <a:solidFill>
                  <a:schemeClr val="bg1"/>
                </a:solidFill>
              </a:rPr>
              <a:t> →( высокая яркость) = → высокий RMS → ослабление.</a:t>
            </a:r>
            <a:br>
              <a:rPr lang="ru-RU" sz="2000" dirty="0">
                <a:solidFill>
                  <a:schemeClr val="bg1"/>
                </a:solidFill>
              </a:rPr>
            </a:br>
            <a:r>
              <a:rPr lang="ru-RU" sz="2000" dirty="0">
                <a:solidFill>
                  <a:schemeClr val="bg1"/>
                </a:solidFill>
              </a:rPr>
              <a:t>Контраст </a:t>
            </a:r>
            <a:r>
              <a:rPr lang="ru-RU" sz="2000" dirty="0" err="1">
                <a:solidFill>
                  <a:schemeClr val="bg1"/>
                </a:solidFill>
              </a:rPr>
              <a:t>токенов</a:t>
            </a:r>
            <a:r>
              <a:rPr lang="ru-RU" sz="2000" dirty="0">
                <a:solidFill>
                  <a:schemeClr val="bg1"/>
                </a:solidFill>
              </a:rPr>
              <a:t>, без потери смещения</a:t>
            </a:r>
          </a:p>
        </p:txBody>
      </p:sp>
      <p:sp>
        <p:nvSpPr>
          <p:cNvPr id="14" name="Прямоугольник 13">
            <a:extLst>
              <a:ext uri="{FF2B5EF4-FFF2-40B4-BE49-F238E27FC236}">
                <a16:creationId xmlns:a16="http://schemas.microsoft.com/office/drawing/2014/main" id="{0C6D99CE-9680-11FE-FCB9-B7C704012619}"/>
              </a:ext>
            </a:extLst>
          </p:cNvPr>
          <p:cNvSpPr/>
          <p:nvPr/>
        </p:nvSpPr>
        <p:spPr>
          <a:xfrm>
            <a:off x="186999" y="912180"/>
            <a:ext cx="8463705" cy="2308324"/>
          </a:xfrm>
          <a:prstGeom prst="rect">
            <a:avLst/>
          </a:prstGeom>
        </p:spPr>
        <p:txBody>
          <a:bodyPr wrap="square">
            <a:spAutoFit/>
          </a:bodyPr>
          <a:lstStyle/>
          <a:p>
            <a:r>
              <a:rPr lang="ru-RU" sz="2400" dirty="0" smtClean="0">
                <a:solidFill>
                  <a:schemeClr val="bg1"/>
                </a:solidFill>
              </a:rPr>
              <a:t>Проблема – в среднем значении</a:t>
            </a:r>
            <a:r>
              <a:rPr lang="en-US" sz="2400" dirty="0" smtClean="0">
                <a:solidFill>
                  <a:schemeClr val="bg1"/>
                </a:solidFill>
              </a:rPr>
              <a:t> </a:t>
            </a:r>
            <a:r>
              <a:rPr lang="ru-RU" sz="2400" dirty="0" err="1" smtClean="0">
                <a:solidFill>
                  <a:schemeClr val="bg1"/>
                </a:solidFill>
              </a:rPr>
              <a:t>патч</a:t>
            </a:r>
            <a:r>
              <a:rPr lang="ru-RU" sz="2400" dirty="0" smtClean="0">
                <a:solidFill>
                  <a:schemeClr val="bg1"/>
                </a:solidFill>
              </a:rPr>
              <a:t> хранит свой </a:t>
            </a:r>
            <a:r>
              <a:rPr lang="en-US" sz="2400" dirty="0" smtClean="0">
                <a:solidFill>
                  <a:schemeClr val="bg1"/>
                </a:solidFill>
              </a:rPr>
              <a:t>position</a:t>
            </a:r>
          </a:p>
          <a:p>
            <a:pPr marL="342900" indent="-342900">
              <a:buFont typeface="Arial" panose="020B0604020202020204" pitchFamily="34" charset="0"/>
              <a:buChar char="•"/>
            </a:pPr>
            <a:r>
              <a:rPr lang="en-US" sz="2400" dirty="0">
                <a:solidFill>
                  <a:schemeClr val="bg1"/>
                </a:solidFill>
              </a:rPr>
              <a:t> </a:t>
            </a:r>
            <a:r>
              <a:rPr lang="ru-RU" sz="2400" dirty="0" smtClean="0">
                <a:solidFill>
                  <a:schemeClr val="bg1"/>
                </a:solidFill>
              </a:rPr>
              <a:t>или нужно добавлять </a:t>
            </a:r>
            <a:r>
              <a:rPr lang="en-US" sz="2400" dirty="0" smtClean="0">
                <a:solidFill>
                  <a:schemeClr val="bg1"/>
                </a:solidFill>
              </a:rPr>
              <a:t>position encoding </a:t>
            </a:r>
            <a:r>
              <a:rPr lang="ru-RU" sz="2400" dirty="0" smtClean="0">
                <a:solidFill>
                  <a:schemeClr val="bg1"/>
                </a:solidFill>
              </a:rPr>
              <a:t>после каждого слоя</a:t>
            </a:r>
          </a:p>
          <a:p>
            <a:pPr marL="342900" indent="-342900">
              <a:buFont typeface="Arial" panose="020B0604020202020204" pitchFamily="34" charset="0"/>
              <a:buChar char="•"/>
            </a:pPr>
            <a:r>
              <a:rPr lang="ru-RU" sz="2400" dirty="0" smtClean="0">
                <a:solidFill>
                  <a:schemeClr val="bg1"/>
                </a:solidFill>
              </a:rPr>
              <a:t>Или убрать его из нормировки.</a:t>
            </a:r>
          </a:p>
          <a:p>
            <a:r>
              <a:rPr lang="en-US" sz="2400" dirty="0" smtClean="0">
                <a:solidFill>
                  <a:schemeClr val="bg1"/>
                </a:solidFill>
              </a:rPr>
              <a:t>RMS Norm - </a:t>
            </a:r>
            <a:r>
              <a:rPr lang="ru-RU" sz="2400" dirty="0">
                <a:solidFill>
                  <a:schemeClr val="bg1"/>
                </a:solidFill>
              </a:rPr>
              <a:t>Нет вычитания среднего, и смещения- только нормализация </a:t>
            </a:r>
          </a:p>
          <a:p>
            <a:endParaRPr lang="ru-RU" sz="2400" dirty="0">
              <a:solidFill>
                <a:schemeClr val="bg1"/>
              </a:solidFill>
            </a:endParaRPr>
          </a:p>
        </p:txBody>
      </p:sp>
      <p:pic>
        <p:nvPicPr>
          <p:cNvPr id="5" name="Рисунок 4"/>
          <p:cNvPicPr>
            <a:picLocks noChangeAspect="1"/>
          </p:cNvPicPr>
          <p:nvPr/>
        </p:nvPicPr>
        <p:blipFill>
          <a:blip r:embed="rId3"/>
          <a:stretch>
            <a:fillRect/>
          </a:stretch>
        </p:blipFill>
        <p:spPr>
          <a:xfrm>
            <a:off x="2805112" y="-2390775"/>
            <a:ext cx="6581775" cy="11639550"/>
          </a:xfrm>
          <a:prstGeom prst="rect">
            <a:avLst/>
          </a:prstGeom>
        </p:spPr>
      </p:pic>
      <p:sp>
        <p:nvSpPr>
          <p:cNvPr id="11" name="Прямоугольник 10"/>
          <p:cNvSpPr/>
          <p:nvPr/>
        </p:nvSpPr>
        <p:spPr>
          <a:xfrm>
            <a:off x="3048000" y="3105835"/>
            <a:ext cx="6096000" cy="646331"/>
          </a:xfrm>
          <a:prstGeom prst="rect">
            <a:avLst/>
          </a:prstGeom>
        </p:spPr>
        <p:txBody>
          <a:bodyPr>
            <a:spAutoFit/>
          </a:bodyPr>
          <a:lstStyle/>
          <a:p>
            <a:r>
              <a:rPr lang="ru-RU" dirty="0">
                <a:solidFill>
                  <a:schemeClr val="bg1"/>
                </a:solidFill>
              </a:rPr>
              <a:t>https://rohitbandaru.github.io/blog/Transformer-Design-Guide-Pt2/</a:t>
            </a:r>
          </a:p>
        </p:txBody>
      </p:sp>
      <p:sp>
        <p:nvSpPr>
          <p:cNvPr id="16" name="Прямоугольник 15"/>
          <p:cNvSpPr/>
          <p:nvPr/>
        </p:nvSpPr>
        <p:spPr>
          <a:xfrm>
            <a:off x="8425108" y="5414810"/>
            <a:ext cx="3310009" cy="369332"/>
          </a:xfrm>
          <a:prstGeom prst="rect">
            <a:avLst/>
          </a:prstGeom>
        </p:spPr>
        <p:txBody>
          <a:bodyPr wrap="none">
            <a:spAutoFit/>
          </a:bodyPr>
          <a:lstStyle/>
          <a:p>
            <a:r>
              <a:rPr lang="ru-RU" dirty="0">
                <a:solidFill>
                  <a:schemeClr val="bg1"/>
                </a:solidFill>
              </a:rPr>
              <a:t>https://arxiv.org/pdf/2403.13298</a:t>
            </a:r>
          </a:p>
        </p:txBody>
      </p:sp>
      <p:sp>
        <p:nvSpPr>
          <p:cNvPr id="17" name="Прямоугольник 16"/>
          <p:cNvSpPr/>
          <p:nvPr/>
        </p:nvSpPr>
        <p:spPr>
          <a:xfrm>
            <a:off x="9537462" y="3220504"/>
            <a:ext cx="3713902" cy="369332"/>
          </a:xfrm>
          <a:prstGeom prst="rect">
            <a:avLst/>
          </a:prstGeom>
        </p:spPr>
        <p:txBody>
          <a:bodyPr wrap="none">
            <a:spAutoFit/>
          </a:bodyPr>
          <a:lstStyle/>
          <a:p>
            <a:r>
              <a:rPr lang="ru-RU" dirty="0">
                <a:solidFill>
                  <a:schemeClr val="bg1"/>
                </a:solidFill>
              </a:rPr>
              <a:t>https://</a:t>
            </a:r>
            <a:r>
              <a:rPr lang="ru-RU" dirty="0" smtClean="0">
                <a:solidFill>
                  <a:schemeClr val="bg1"/>
                </a:solidFill>
              </a:rPr>
              <a:t>habr.com/ru/articles/926368/</a:t>
            </a:r>
            <a:endParaRPr lang="ru-RU" dirty="0">
              <a:solidFill>
                <a:schemeClr val="bg1"/>
              </a:solidFill>
            </a:endParaRPr>
          </a:p>
        </p:txBody>
      </p:sp>
      <p:sp>
        <p:nvSpPr>
          <p:cNvPr id="18" name="Прямоугольник 17"/>
          <p:cNvSpPr/>
          <p:nvPr/>
        </p:nvSpPr>
        <p:spPr>
          <a:xfrm>
            <a:off x="9957867" y="4247011"/>
            <a:ext cx="3430491" cy="369332"/>
          </a:xfrm>
          <a:prstGeom prst="rect">
            <a:avLst/>
          </a:prstGeom>
        </p:spPr>
        <p:txBody>
          <a:bodyPr wrap="none">
            <a:spAutoFit/>
          </a:bodyPr>
          <a:lstStyle/>
          <a:p>
            <a:r>
              <a:rPr lang="ru-RU" dirty="0">
                <a:solidFill>
                  <a:schemeClr val="bg1"/>
                </a:solidFill>
              </a:rPr>
              <a:t>https://jerryxio.ng/posts/nd-rope/</a:t>
            </a:r>
          </a:p>
        </p:txBody>
      </p:sp>
    </p:spTree>
    <p:extLst>
      <p:ext uri="{BB962C8B-B14F-4D97-AF65-F5344CB8AC3E}">
        <p14:creationId xmlns:p14="http://schemas.microsoft.com/office/powerpoint/2010/main" val="2678892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4E5462B-CC84-FE35-177F-B0E014F0FE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997B9495-C360-7E5E-0A10-79D10F7D5AA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𝑮𝒂𝒕𝒆𝒅</m:t>
                    </m:r>
                    <m:r>
                      <a:rPr lang="en-US" sz="4800" b="1" i="1" smtClean="0">
                        <a:solidFill>
                          <a:schemeClr val="bg1"/>
                        </a:solidFill>
                        <a:latin typeface="Cambria Math" panose="02040503050406030204" pitchFamily="18" charset="0"/>
                      </a:rPr>
                      <m:t> </m:t>
                    </m:r>
                    <m:r>
                      <a:rPr lang="en-US" sz="4800" b="1" i="1" smtClean="0">
                        <a:solidFill>
                          <a:schemeClr val="bg1"/>
                        </a:solidFill>
                        <a:latin typeface="Cambria Math" panose="02040503050406030204" pitchFamily="18" charset="0"/>
                      </a:rPr>
                      <m:t>𝑴𝑳𝑷</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997B9495-C360-7E5E-0A10-79D10F7D5AA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8EE93FA3-5DAA-C1EE-0B9F-E8CE6BE3E65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1A75AA2-CC85-7489-28A4-15A96C379644}"/>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637587B3-CB23-19AA-9E6A-283AE866F6FF}"/>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7170" name="Picture 2" descr="fp8-smooth-swiglu (1)"/>
          <p:cNvPicPr>
            <a:picLocks noChangeAspect="1" noChangeArrowheads="1"/>
          </p:cNvPicPr>
          <p:nvPr/>
        </p:nvPicPr>
        <p:blipFill rotWithShape="1">
          <a:blip r:embed="rId3">
            <a:extLst>
              <a:ext uri="{28A0092B-C50C-407E-A947-70E740481C1C}">
                <a14:useLocalDpi xmlns:a14="http://schemas.microsoft.com/office/drawing/2010/main" val="0"/>
              </a:ext>
            </a:extLst>
          </a:blip>
          <a:srcRect t="389" r="54091" b="35860"/>
          <a:stretch/>
        </p:blipFill>
        <p:spPr bwMode="auto">
          <a:xfrm>
            <a:off x="478725" y="3132401"/>
            <a:ext cx="4780275" cy="272346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3048000" y="3105835"/>
            <a:ext cx="6096000" cy="369332"/>
          </a:xfrm>
          <a:prstGeom prst="rect">
            <a:avLst/>
          </a:prstGeom>
        </p:spPr>
        <p:txBody>
          <a:bodyPr>
            <a:spAutoFit/>
          </a:bodyPr>
          <a:lstStyle/>
          <a:p>
            <a:endParaRPr lang="ru-RU" dirty="0"/>
          </a:p>
        </p:txBody>
      </p:sp>
      <p:sp>
        <p:nvSpPr>
          <p:cNvPr id="9" name="Прямоугольник 8"/>
          <p:cNvSpPr/>
          <p:nvPr/>
        </p:nvSpPr>
        <p:spPr>
          <a:xfrm>
            <a:off x="4603560" y="6488668"/>
            <a:ext cx="7374391" cy="338554"/>
          </a:xfrm>
          <a:prstGeom prst="rect">
            <a:avLst/>
          </a:prstGeom>
        </p:spPr>
        <p:txBody>
          <a:bodyPr wrap="square">
            <a:spAutoFit/>
          </a:bodyPr>
          <a:lstStyle/>
          <a:p>
            <a:r>
              <a:rPr lang="ru-RU" sz="1600" dirty="0">
                <a:solidFill>
                  <a:schemeClr val="bg1"/>
                </a:solidFill>
              </a:rPr>
              <a:t>https://uxlfoundation.github.io/oneDNN/dev_guide_graph_gated_mlp.html</a:t>
            </a:r>
          </a:p>
        </p:txBody>
      </p:sp>
      <p:sp>
        <p:nvSpPr>
          <p:cNvPr id="10" name="Прямоугольник 9"/>
          <p:cNvSpPr/>
          <p:nvPr/>
        </p:nvSpPr>
        <p:spPr>
          <a:xfrm>
            <a:off x="290128" y="1299271"/>
            <a:ext cx="10973116" cy="1200329"/>
          </a:xfrm>
          <a:prstGeom prst="rect">
            <a:avLst/>
          </a:prstGeom>
        </p:spPr>
        <p:txBody>
          <a:bodyPr wrap="square">
            <a:spAutoFit/>
          </a:bodyPr>
          <a:lstStyle/>
          <a:p>
            <a:r>
              <a:rPr lang="ru-RU" sz="2400" dirty="0">
                <a:solidFill>
                  <a:schemeClr val="bg1"/>
                </a:solidFill>
              </a:rPr>
              <a:t>Не все признаки одинаково полезны для каждого </a:t>
            </a:r>
            <a:r>
              <a:rPr lang="ru-RU" sz="2400" dirty="0" err="1">
                <a:solidFill>
                  <a:schemeClr val="bg1"/>
                </a:solidFill>
              </a:rPr>
              <a:t>патча</a:t>
            </a:r>
            <a:r>
              <a:rPr lang="ru-RU" sz="2400" dirty="0">
                <a:solidFill>
                  <a:schemeClr val="bg1"/>
                </a:solidFill>
              </a:rPr>
              <a:t>. </a:t>
            </a:r>
            <a:endParaRPr lang="en-US" sz="2400" dirty="0" smtClean="0">
              <a:solidFill>
                <a:schemeClr val="bg1"/>
              </a:solidFill>
            </a:endParaRPr>
          </a:p>
          <a:p>
            <a:r>
              <a:rPr lang="ru-RU" sz="2400" dirty="0" err="1" smtClean="0">
                <a:solidFill>
                  <a:schemeClr val="bg1"/>
                </a:solidFill>
              </a:rPr>
              <a:t>GatedMLP</a:t>
            </a:r>
            <a:r>
              <a:rPr lang="ru-RU" sz="2400" dirty="0" smtClean="0">
                <a:solidFill>
                  <a:schemeClr val="bg1"/>
                </a:solidFill>
              </a:rPr>
              <a:t> </a:t>
            </a:r>
            <a:r>
              <a:rPr lang="ru-RU" sz="2400" dirty="0">
                <a:solidFill>
                  <a:schemeClr val="bg1"/>
                </a:solidFill>
              </a:rPr>
              <a:t>позволяет модели динамически отключать нерелевантные измерения — как </a:t>
            </a:r>
            <a:r>
              <a:rPr lang="ru-RU" sz="2400" dirty="0" err="1">
                <a:solidFill>
                  <a:schemeClr val="bg1"/>
                </a:solidFill>
              </a:rPr>
              <a:t>soft</a:t>
            </a:r>
            <a:r>
              <a:rPr lang="ru-RU" sz="2400" dirty="0">
                <a:solidFill>
                  <a:schemeClr val="bg1"/>
                </a:solidFill>
              </a:rPr>
              <a:t> </a:t>
            </a:r>
            <a:r>
              <a:rPr lang="ru-RU" sz="2400" dirty="0" err="1">
                <a:solidFill>
                  <a:schemeClr val="bg1"/>
                </a:solidFill>
              </a:rPr>
              <a:t>attention</a:t>
            </a:r>
            <a:r>
              <a:rPr lang="ru-RU" sz="2400" dirty="0">
                <a:solidFill>
                  <a:schemeClr val="bg1"/>
                </a:solidFill>
              </a:rPr>
              <a:t>, но внутри одного </a:t>
            </a:r>
            <a:r>
              <a:rPr lang="ru-RU" sz="2400" dirty="0" err="1">
                <a:solidFill>
                  <a:schemeClr val="bg1"/>
                </a:solidFill>
              </a:rPr>
              <a:t>токена</a:t>
            </a:r>
            <a:r>
              <a:rPr lang="ru-RU" i="1" dirty="0">
                <a:solidFill>
                  <a:schemeClr val="bg1"/>
                </a:solidFill>
                <a:latin typeface="system-ui"/>
              </a:rPr>
              <a:t>».</a:t>
            </a:r>
            <a:endParaRPr lang="ru-RU" dirty="0">
              <a:solidFill>
                <a:schemeClr val="bg1"/>
              </a:solidFill>
            </a:endParaRPr>
          </a:p>
        </p:txBody>
      </p:sp>
    </p:spTree>
    <p:extLst>
      <p:ext uri="{BB962C8B-B14F-4D97-AF65-F5344CB8AC3E}">
        <p14:creationId xmlns:p14="http://schemas.microsoft.com/office/powerpoint/2010/main" val="515491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4E5462B-CC84-FE35-177F-B0E014F0FE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997B9495-C360-7E5E-0A10-79D10F7D5AA5}"/>
                  </a:ext>
                </a:extLst>
              </p:cNvPr>
              <p:cNvSpPr>
                <a:spLocks noGrp="1"/>
              </p:cNvSpPr>
              <p:nvPr>
                <p:ph type="title"/>
              </p:nvPr>
            </p:nvSpPr>
            <p:spPr>
              <a:xfrm>
                <a:off x="838200" y="365125"/>
                <a:ext cx="10515600" cy="587375"/>
              </a:xfrm>
            </p:spPr>
            <p:txBody>
              <a:bodyPr>
                <a:noAutofit/>
              </a:bodyPr>
              <a:lstStyle/>
              <a:p>
                <a:pPr algn="ctr"/>
                <a:r>
                  <a:rPr lang="en-US" sz="4800" b="1" dirty="0" smtClean="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𝑺𝒘𝒊𝑮𝑳𝑼</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997B9495-C360-7E5E-0A10-79D10F7D5AA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8EE93FA3-5DAA-C1EE-0B9F-E8CE6BE3E65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1A75AA2-CC85-7489-28A4-15A96C379644}"/>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637587B3-CB23-19AA-9E6A-283AE866F6FF}"/>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3D17A66F-69BF-74A8-8057-2C688C77DCBF}"/>
              </a:ext>
            </a:extLst>
          </p:cNvPr>
          <p:cNvPicPr>
            <a:picLocks noChangeAspect="1"/>
          </p:cNvPicPr>
          <p:nvPr/>
        </p:nvPicPr>
        <p:blipFill>
          <a:blip r:embed="rId3"/>
          <a:stretch>
            <a:fillRect/>
          </a:stretch>
        </p:blipFill>
        <p:spPr>
          <a:xfrm>
            <a:off x="192505" y="1279417"/>
            <a:ext cx="6762685" cy="3521987"/>
          </a:xfrm>
          <a:prstGeom prst="rect">
            <a:avLst/>
          </a:prstGeom>
        </p:spPr>
      </p:pic>
      <p:sp>
        <p:nvSpPr>
          <p:cNvPr id="7" name="Прямоугольник 6"/>
          <p:cNvSpPr/>
          <p:nvPr/>
        </p:nvSpPr>
        <p:spPr>
          <a:xfrm>
            <a:off x="3048000" y="3105835"/>
            <a:ext cx="6096000" cy="369332"/>
          </a:xfrm>
          <a:prstGeom prst="rect">
            <a:avLst/>
          </a:prstGeom>
        </p:spPr>
        <p:txBody>
          <a:bodyPr>
            <a:spAutoFit/>
          </a:bodyPr>
          <a:lstStyle/>
          <a:p>
            <a:endParaRPr lang="ru-RU" dirty="0"/>
          </a:p>
        </p:txBody>
      </p:sp>
      <p:sp>
        <p:nvSpPr>
          <p:cNvPr id="9" name="Прямоугольник 8"/>
          <p:cNvSpPr/>
          <p:nvPr/>
        </p:nvSpPr>
        <p:spPr>
          <a:xfrm>
            <a:off x="4603560" y="6488668"/>
            <a:ext cx="7374391" cy="338554"/>
          </a:xfrm>
          <a:prstGeom prst="rect">
            <a:avLst/>
          </a:prstGeom>
        </p:spPr>
        <p:txBody>
          <a:bodyPr wrap="square">
            <a:spAutoFit/>
          </a:bodyPr>
          <a:lstStyle/>
          <a:p>
            <a:r>
              <a:rPr lang="ru-RU" sz="1600" dirty="0">
                <a:solidFill>
                  <a:schemeClr val="bg1"/>
                </a:solidFill>
              </a:rPr>
              <a:t>https://uxlfoundation.github.io/oneDNN/dev_guide_graph_gated_mlp.html</a:t>
            </a:r>
          </a:p>
        </p:txBody>
      </p:sp>
      <p:sp>
        <p:nvSpPr>
          <p:cNvPr id="10" name="Прямоугольник 9"/>
          <p:cNvSpPr/>
          <p:nvPr/>
        </p:nvSpPr>
        <p:spPr>
          <a:xfrm>
            <a:off x="2833951" y="5356921"/>
            <a:ext cx="6096000" cy="1200329"/>
          </a:xfrm>
          <a:prstGeom prst="rect">
            <a:avLst/>
          </a:prstGeom>
        </p:spPr>
        <p:txBody>
          <a:bodyPr>
            <a:spAutoFit/>
          </a:bodyPr>
          <a:lstStyle/>
          <a:p>
            <a:r>
              <a:rPr lang="ru-RU" i="1" dirty="0">
                <a:solidFill>
                  <a:schemeClr val="bg1"/>
                </a:solidFill>
                <a:latin typeface="system-ui"/>
              </a:rPr>
              <a:t>Не все признаки одинаково полезны для каждого </a:t>
            </a:r>
            <a:r>
              <a:rPr lang="ru-RU" i="1" dirty="0" err="1">
                <a:solidFill>
                  <a:schemeClr val="bg1"/>
                </a:solidFill>
                <a:latin typeface="system-ui"/>
              </a:rPr>
              <a:t>патча</a:t>
            </a:r>
            <a:r>
              <a:rPr lang="ru-RU" i="1" dirty="0">
                <a:solidFill>
                  <a:schemeClr val="bg1"/>
                </a:solidFill>
                <a:latin typeface="system-ui"/>
              </a:rPr>
              <a:t>. </a:t>
            </a:r>
            <a:r>
              <a:rPr lang="ru-RU" i="1" dirty="0" err="1">
                <a:solidFill>
                  <a:schemeClr val="bg1"/>
                </a:solidFill>
                <a:latin typeface="system-ui"/>
              </a:rPr>
              <a:t>GatedMLP</a:t>
            </a:r>
            <a:r>
              <a:rPr lang="ru-RU" i="1" dirty="0">
                <a:solidFill>
                  <a:schemeClr val="bg1"/>
                </a:solidFill>
                <a:latin typeface="system-ui"/>
              </a:rPr>
              <a:t> позволяет модели динамически отключать нерелевантные измерения — как </a:t>
            </a:r>
            <a:r>
              <a:rPr lang="ru-RU" i="1" dirty="0" err="1">
                <a:solidFill>
                  <a:schemeClr val="bg1"/>
                </a:solidFill>
                <a:latin typeface="system-ui"/>
              </a:rPr>
              <a:t>soft</a:t>
            </a:r>
            <a:r>
              <a:rPr lang="ru-RU" i="1" dirty="0">
                <a:solidFill>
                  <a:schemeClr val="bg1"/>
                </a:solidFill>
                <a:latin typeface="system-ui"/>
              </a:rPr>
              <a:t> </a:t>
            </a:r>
            <a:r>
              <a:rPr lang="ru-RU" i="1" dirty="0" err="1">
                <a:solidFill>
                  <a:schemeClr val="bg1"/>
                </a:solidFill>
                <a:latin typeface="system-ui"/>
              </a:rPr>
              <a:t>attention</a:t>
            </a:r>
            <a:r>
              <a:rPr lang="ru-RU" i="1" dirty="0">
                <a:solidFill>
                  <a:schemeClr val="bg1"/>
                </a:solidFill>
                <a:latin typeface="system-ui"/>
              </a:rPr>
              <a:t>, но внутри одного </a:t>
            </a:r>
            <a:r>
              <a:rPr lang="ru-RU" i="1" dirty="0" err="1">
                <a:solidFill>
                  <a:schemeClr val="bg1"/>
                </a:solidFill>
                <a:latin typeface="system-ui"/>
              </a:rPr>
              <a:t>токена</a:t>
            </a:r>
            <a:r>
              <a:rPr lang="ru-RU" i="1" dirty="0">
                <a:solidFill>
                  <a:schemeClr val="bg1"/>
                </a:solidFill>
                <a:latin typeface="system-ui"/>
              </a:rPr>
              <a:t>».</a:t>
            </a:r>
            <a:endParaRPr lang="ru-RU" dirty="0">
              <a:solidFill>
                <a:schemeClr val="bg1"/>
              </a:solidFill>
            </a:endParaRPr>
          </a:p>
        </p:txBody>
      </p:sp>
      <p:pic>
        <p:nvPicPr>
          <p:cNvPr id="5" name="Рисунок 4"/>
          <p:cNvPicPr>
            <a:picLocks noChangeAspect="1"/>
          </p:cNvPicPr>
          <p:nvPr/>
        </p:nvPicPr>
        <p:blipFill>
          <a:blip r:embed="rId4"/>
          <a:stretch>
            <a:fillRect/>
          </a:stretch>
        </p:blipFill>
        <p:spPr>
          <a:xfrm>
            <a:off x="7047094" y="1237422"/>
            <a:ext cx="5144906" cy="3736826"/>
          </a:xfrm>
          <a:prstGeom prst="rect">
            <a:avLst/>
          </a:prstGeom>
        </p:spPr>
      </p:pic>
    </p:spTree>
    <p:extLst>
      <p:ext uri="{BB962C8B-B14F-4D97-AF65-F5344CB8AC3E}">
        <p14:creationId xmlns:p14="http://schemas.microsoft.com/office/powerpoint/2010/main" val="1084830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1F4D75-CDEC-43D5-663A-D78EFDD4B9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D93F9D5A-9C3E-6BFF-EC65-CD436CB5D156}"/>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D93F9D5A-9C3E-6BFF-EC65-CD436CB5D156}"/>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3"/>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C81CCE0-F580-F10D-3D36-A391192921A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CDDDF9A-0D6E-58B2-AA54-828B28E5589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25832868-93D7-D0A6-FF15-D484DD221A92}"/>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9" name="Прямоугольник 8"/>
          <p:cNvSpPr/>
          <p:nvPr/>
        </p:nvSpPr>
        <p:spPr>
          <a:xfrm>
            <a:off x="5776686" y="6468710"/>
            <a:ext cx="7405635" cy="276999"/>
          </a:xfrm>
          <a:prstGeom prst="rect">
            <a:avLst/>
          </a:prstGeom>
        </p:spPr>
        <p:txBody>
          <a:bodyPr wrap="square">
            <a:spAutoFit/>
          </a:bodyPr>
          <a:lstStyle/>
          <a:p>
            <a:r>
              <a:rPr lang="ru-RU" sz="1200" dirty="0">
                <a:solidFill>
                  <a:schemeClr val="bg1"/>
                </a:solidFill>
              </a:rPr>
              <a:t>https://sh-tsang.medium.com/review-scaling-vision-with-sparse-mixture-of-experts-dd4de8ad27fa</a:t>
            </a:r>
          </a:p>
        </p:txBody>
      </p:sp>
      <p:sp>
        <p:nvSpPr>
          <p:cNvPr id="10" name="Прямоугольник 9"/>
          <p:cNvSpPr/>
          <p:nvPr/>
        </p:nvSpPr>
        <p:spPr>
          <a:xfrm>
            <a:off x="441686" y="3517970"/>
            <a:ext cx="4749815" cy="1200329"/>
          </a:xfrm>
          <a:prstGeom prst="rect">
            <a:avLst/>
          </a:prstGeom>
        </p:spPr>
        <p:txBody>
          <a:bodyPr wrap="square">
            <a:spAutoFit/>
          </a:bodyPr>
          <a:lstStyle/>
          <a:p>
            <a:r>
              <a:rPr lang="en-US" dirty="0">
                <a:solidFill>
                  <a:schemeClr val="bg1"/>
                </a:solidFill>
              </a:rPr>
              <a:t>V-</a:t>
            </a:r>
            <a:r>
              <a:rPr lang="en-US" dirty="0" err="1">
                <a:solidFill>
                  <a:schemeClr val="bg1"/>
                </a:solidFill>
              </a:rPr>
              <a:t>MoE</a:t>
            </a:r>
            <a:r>
              <a:rPr lang="en-US" dirty="0">
                <a:solidFill>
                  <a:schemeClr val="bg1"/>
                </a:solidFill>
              </a:rPr>
              <a:t> replaces a subset of the dense feedforward layers in </a:t>
            </a:r>
            <a:r>
              <a:rPr lang="en-US" u="sng" dirty="0" err="1">
                <a:solidFill>
                  <a:schemeClr val="bg1"/>
                </a:solidFill>
                <a:hlinkClick r:id="rId4"/>
              </a:rPr>
              <a:t>ViT</a:t>
            </a:r>
            <a:r>
              <a:rPr lang="en-US" dirty="0">
                <a:solidFill>
                  <a:schemeClr val="bg1"/>
                </a:solidFill>
              </a:rPr>
              <a:t> with sparse </a:t>
            </a:r>
            <a:r>
              <a:rPr lang="en-US" dirty="0" err="1">
                <a:solidFill>
                  <a:schemeClr val="bg1"/>
                </a:solidFill>
              </a:rPr>
              <a:t>MoE</a:t>
            </a:r>
            <a:r>
              <a:rPr lang="en-US" dirty="0">
                <a:solidFill>
                  <a:schemeClr val="bg1"/>
                </a:solidFill>
              </a:rPr>
              <a:t> layers, where </a:t>
            </a:r>
            <a:r>
              <a:rPr lang="en-US" b="1" dirty="0">
                <a:solidFill>
                  <a:schemeClr val="bg1"/>
                </a:solidFill>
              </a:rPr>
              <a:t>each image patch is “routed” to a subset of “experts” (MLPs)</a:t>
            </a:r>
            <a:r>
              <a:rPr lang="en-US" dirty="0">
                <a:solidFill>
                  <a:schemeClr val="bg1"/>
                </a:solidFill>
              </a:rPr>
              <a:t>. </a:t>
            </a:r>
            <a:endParaRPr lang="ru-RU" dirty="0">
              <a:solidFill>
                <a:schemeClr val="bg1"/>
              </a:solidFill>
            </a:endParaRPr>
          </a:p>
        </p:txBody>
      </p:sp>
      <p:pic>
        <p:nvPicPr>
          <p:cNvPr id="1028" name="Picture 4" descr="https://miro.medium.com/v2/resize:fit:341/1*ugIQdG0XXclT5Qh-Q6QUC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86" y="4721162"/>
            <a:ext cx="2162175" cy="2762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iro.medium.com/v2/resize:fit:431/1*VmTEgBK5lFuV8t9geQob2Q.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86" y="5160719"/>
            <a:ext cx="2733675" cy="238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v2/resize:fit:228/1*_w4JZ6UBtzrUhBS3ItbMf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86" y="5522108"/>
            <a:ext cx="1447800" cy="23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v2/resize:fit:342/1*Xtf_4CkwE1HmCVyMlzlo1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86" y="5847674"/>
            <a:ext cx="2171700" cy="247650"/>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p:nvSpPr>
        <p:spPr>
          <a:xfrm>
            <a:off x="238478" y="1126419"/>
            <a:ext cx="8003154" cy="1015663"/>
          </a:xfrm>
          <a:prstGeom prst="rect">
            <a:avLst/>
          </a:prstGeom>
        </p:spPr>
        <p:txBody>
          <a:bodyPr wrap="square">
            <a:spAutoFit/>
          </a:bodyPr>
          <a:lstStyle/>
          <a:p>
            <a:r>
              <a:rPr lang="ru-RU" sz="2800" dirty="0" smtClean="0">
                <a:solidFill>
                  <a:schemeClr val="bg1"/>
                </a:solidFill>
              </a:rPr>
              <a:t>По сути смесь экспертов – это системы с </a:t>
            </a:r>
            <a:r>
              <a:rPr lang="ru-RU" sz="3200" dirty="0" smtClean="0">
                <a:solidFill>
                  <a:schemeClr val="bg1"/>
                </a:solidFill>
              </a:rPr>
              <a:t>комитетом</a:t>
            </a:r>
            <a:r>
              <a:rPr lang="ru-RU" sz="2800" dirty="0" smtClean="0">
                <a:solidFill>
                  <a:schemeClr val="bg1"/>
                </a:solidFill>
              </a:rPr>
              <a:t> принятия решений</a:t>
            </a:r>
          </a:p>
        </p:txBody>
      </p:sp>
      <p:pic>
        <p:nvPicPr>
          <p:cNvPr id="11" name="Рисунок 10"/>
          <p:cNvPicPr>
            <a:picLocks noChangeAspect="1"/>
          </p:cNvPicPr>
          <p:nvPr/>
        </p:nvPicPr>
        <p:blipFill>
          <a:blip r:embed="rId9"/>
          <a:stretch>
            <a:fillRect/>
          </a:stretch>
        </p:blipFill>
        <p:spPr>
          <a:xfrm>
            <a:off x="8121316" y="505285"/>
            <a:ext cx="3950368" cy="5955675"/>
          </a:xfrm>
          <a:prstGeom prst="rect">
            <a:avLst/>
          </a:prstGeom>
        </p:spPr>
      </p:pic>
      <p:sp>
        <p:nvSpPr>
          <p:cNvPr id="12" name="Прямоугольник 11"/>
          <p:cNvSpPr/>
          <p:nvPr/>
        </p:nvSpPr>
        <p:spPr>
          <a:xfrm>
            <a:off x="284409" y="6391765"/>
            <a:ext cx="6096000" cy="430887"/>
          </a:xfrm>
          <a:prstGeom prst="rect">
            <a:avLst/>
          </a:prstGeom>
        </p:spPr>
        <p:txBody>
          <a:bodyPr>
            <a:spAutoFit/>
          </a:bodyPr>
          <a:lstStyle/>
          <a:p>
            <a:r>
              <a:rPr lang="ru-RU" sz="1050" dirty="0">
                <a:solidFill>
                  <a:schemeClr val="bg1"/>
                </a:solidFill>
              </a:rPr>
              <a:t>https://apxml.com/courses/mixture-of-experts-advanced-implementation/chapter-5-integrating-moe-into-architectures/moe-in-vision-transformers</a:t>
            </a:r>
          </a:p>
        </p:txBody>
      </p:sp>
    </p:spTree>
    <p:extLst>
      <p:ext uri="{BB962C8B-B14F-4D97-AF65-F5344CB8AC3E}">
        <p14:creationId xmlns:p14="http://schemas.microsoft.com/office/powerpoint/2010/main" val="2349159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1F4D75-CDEC-43D5-663A-D78EFDD4B9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D93F9D5A-9C3E-6BFF-EC65-CD436CB5D156}"/>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D93F9D5A-9C3E-6BFF-EC65-CD436CB5D156}"/>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C81CCE0-F580-F10D-3D36-A391192921A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CDDDF9A-0D6E-58B2-AA54-828B28E5589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25832868-93D7-D0A6-FF15-D484DD221A92}"/>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p:cNvPicPr>
            <a:picLocks noChangeAspect="1"/>
          </p:cNvPicPr>
          <p:nvPr/>
        </p:nvPicPr>
        <p:blipFill rotWithShape="1">
          <a:blip r:embed="rId3"/>
          <a:srcRect l="3462" t="17720" r="6540"/>
          <a:stretch/>
        </p:blipFill>
        <p:spPr>
          <a:xfrm>
            <a:off x="3842083" y="1771704"/>
            <a:ext cx="8169443" cy="2210098"/>
          </a:xfrm>
          <a:prstGeom prst="rect">
            <a:avLst/>
          </a:prstGeom>
        </p:spPr>
      </p:pic>
      <p:pic>
        <p:nvPicPr>
          <p:cNvPr id="5" name="Рисунок 4"/>
          <p:cNvPicPr>
            <a:picLocks noChangeAspect="1"/>
          </p:cNvPicPr>
          <p:nvPr/>
        </p:nvPicPr>
        <p:blipFill rotWithShape="1">
          <a:blip r:embed="rId4"/>
          <a:srcRect l="14835" r="23496" b="14276"/>
          <a:stretch/>
        </p:blipFill>
        <p:spPr>
          <a:xfrm>
            <a:off x="5573506" y="4304036"/>
            <a:ext cx="6320413" cy="1951489"/>
          </a:xfrm>
          <a:prstGeom prst="rect">
            <a:avLst/>
          </a:prstGeom>
        </p:spPr>
      </p:pic>
      <p:sp>
        <p:nvSpPr>
          <p:cNvPr id="9" name="Прямоугольник 8"/>
          <p:cNvSpPr/>
          <p:nvPr/>
        </p:nvSpPr>
        <p:spPr>
          <a:xfrm>
            <a:off x="5776686" y="6468710"/>
            <a:ext cx="7405635" cy="276999"/>
          </a:xfrm>
          <a:prstGeom prst="rect">
            <a:avLst/>
          </a:prstGeom>
        </p:spPr>
        <p:txBody>
          <a:bodyPr wrap="square">
            <a:spAutoFit/>
          </a:bodyPr>
          <a:lstStyle/>
          <a:p>
            <a:r>
              <a:rPr lang="ru-RU" sz="1200" dirty="0">
                <a:solidFill>
                  <a:schemeClr val="bg1"/>
                </a:solidFill>
              </a:rPr>
              <a:t>https://sh-tsang.medium.com/review-scaling-vision-with-sparse-mixture-of-experts-dd4de8ad27fa</a:t>
            </a:r>
          </a:p>
        </p:txBody>
      </p:sp>
      <p:sp>
        <p:nvSpPr>
          <p:cNvPr id="10" name="Прямоугольник 9"/>
          <p:cNvSpPr/>
          <p:nvPr/>
        </p:nvSpPr>
        <p:spPr>
          <a:xfrm>
            <a:off x="441686" y="3517970"/>
            <a:ext cx="4749815" cy="1200329"/>
          </a:xfrm>
          <a:prstGeom prst="rect">
            <a:avLst/>
          </a:prstGeom>
        </p:spPr>
        <p:txBody>
          <a:bodyPr wrap="square">
            <a:spAutoFit/>
          </a:bodyPr>
          <a:lstStyle/>
          <a:p>
            <a:r>
              <a:rPr lang="en-US" dirty="0">
                <a:solidFill>
                  <a:schemeClr val="bg1"/>
                </a:solidFill>
              </a:rPr>
              <a:t>V-</a:t>
            </a:r>
            <a:r>
              <a:rPr lang="en-US" dirty="0" err="1">
                <a:solidFill>
                  <a:schemeClr val="bg1"/>
                </a:solidFill>
              </a:rPr>
              <a:t>MoE</a:t>
            </a:r>
            <a:r>
              <a:rPr lang="en-US" dirty="0">
                <a:solidFill>
                  <a:schemeClr val="bg1"/>
                </a:solidFill>
              </a:rPr>
              <a:t> replaces a subset of the dense feedforward layers in </a:t>
            </a:r>
            <a:r>
              <a:rPr lang="en-US" u="sng" dirty="0" err="1">
                <a:solidFill>
                  <a:schemeClr val="bg1"/>
                </a:solidFill>
                <a:hlinkClick r:id="rId5"/>
              </a:rPr>
              <a:t>ViT</a:t>
            </a:r>
            <a:r>
              <a:rPr lang="en-US" dirty="0">
                <a:solidFill>
                  <a:schemeClr val="bg1"/>
                </a:solidFill>
              </a:rPr>
              <a:t> with sparse </a:t>
            </a:r>
            <a:r>
              <a:rPr lang="en-US" dirty="0" err="1">
                <a:solidFill>
                  <a:schemeClr val="bg1"/>
                </a:solidFill>
              </a:rPr>
              <a:t>MoE</a:t>
            </a:r>
            <a:r>
              <a:rPr lang="en-US" dirty="0">
                <a:solidFill>
                  <a:schemeClr val="bg1"/>
                </a:solidFill>
              </a:rPr>
              <a:t> layers, where </a:t>
            </a:r>
            <a:r>
              <a:rPr lang="en-US" b="1" dirty="0">
                <a:solidFill>
                  <a:schemeClr val="bg1"/>
                </a:solidFill>
              </a:rPr>
              <a:t>each image patch is “routed” to a subset of “experts” (MLPs)</a:t>
            </a:r>
            <a:r>
              <a:rPr lang="en-US" dirty="0">
                <a:solidFill>
                  <a:schemeClr val="bg1"/>
                </a:solidFill>
              </a:rPr>
              <a:t>. </a:t>
            </a:r>
            <a:endParaRPr lang="ru-RU" dirty="0">
              <a:solidFill>
                <a:schemeClr val="bg1"/>
              </a:solidFill>
            </a:endParaRPr>
          </a:p>
        </p:txBody>
      </p:sp>
      <p:pic>
        <p:nvPicPr>
          <p:cNvPr id="1028" name="Picture 4" descr="https://miro.medium.com/v2/resize:fit:341/1*ugIQdG0XXclT5Qh-Q6QUC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86" y="4721162"/>
            <a:ext cx="2162175" cy="2762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iro.medium.com/v2/resize:fit:431/1*VmTEgBK5lFuV8t9geQob2Q.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86" y="5160719"/>
            <a:ext cx="2733675" cy="238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v2/resize:fit:228/1*_w4JZ6UBtzrUhBS3ItbMf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86" y="5522108"/>
            <a:ext cx="1447800" cy="23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v2/resize:fit:342/1*Xtf_4CkwE1HmCVyMlzlo1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686" y="5847674"/>
            <a:ext cx="2171700" cy="247650"/>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p:nvSpPr>
        <p:spPr>
          <a:xfrm>
            <a:off x="238478" y="1126419"/>
            <a:ext cx="11528406" cy="584775"/>
          </a:xfrm>
          <a:prstGeom prst="rect">
            <a:avLst/>
          </a:prstGeom>
        </p:spPr>
        <p:txBody>
          <a:bodyPr wrap="square">
            <a:spAutoFit/>
          </a:bodyPr>
          <a:lstStyle/>
          <a:p>
            <a:r>
              <a:rPr lang="ru-RU" sz="2800" dirty="0" smtClean="0">
                <a:solidFill>
                  <a:schemeClr val="bg1"/>
                </a:solidFill>
              </a:rPr>
              <a:t>По сути смесь экспертов – это системы с </a:t>
            </a:r>
            <a:r>
              <a:rPr lang="ru-RU" sz="3200" dirty="0" smtClean="0">
                <a:solidFill>
                  <a:schemeClr val="bg1"/>
                </a:solidFill>
              </a:rPr>
              <a:t>комитетом</a:t>
            </a:r>
            <a:r>
              <a:rPr lang="ru-RU" sz="2800" dirty="0" smtClean="0">
                <a:solidFill>
                  <a:schemeClr val="bg1"/>
                </a:solidFill>
              </a:rPr>
              <a:t> принятия решений</a:t>
            </a:r>
          </a:p>
        </p:txBody>
      </p:sp>
    </p:spTree>
    <p:extLst>
      <p:ext uri="{BB962C8B-B14F-4D97-AF65-F5344CB8AC3E}">
        <p14:creationId xmlns:p14="http://schemas.microsoft.com/office/powerpoint/2010/main" val="18946283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CF3189CB-1246-4D48-7CA8-B7F3D86E453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74DB1DDD-1BEE-0766-D8A9-3F63BB2CEE00}"/>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74DB1DDD-1BEE-0766-D8A9-3F63BB2CEE00}"/>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2414A54-D989-2129-F401-3362DBCBDE8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CC3DD21-99C4-E9BB-67A8-E075298CDE2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FA285138-1A2E-84CA-EFD5-9082DCA8AF41}"/>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4D9847B4-806A-CD41-1037-9B2D840BBDB4}"/>
              </a:ext>
            </a:extLst>
          </p:cNvPr>
          <p:cNvSpPr txBox="1"/>
          <p:nvPr/>
        </p:nvSpPr>
        <p:spPr>
          <a:xfrm>
            <a:off x="979713" y="606661"/>
            <a:ext cx="9972989" cy="1200329"/>
          </a:xfrm>
          <a:prstGeom prst="rect">
            <a:avLst/>
          </a:prstGeom>
          <a:noFill/>
        </p:spPr>
        <p:txBody>
          <a:bodyPr wrap="square">
            <a:spAutoFit/>
          </a:bodyPr>
          <a:lstStyle/>
          <a:p>
            <a:r>
              <a:rPr lang="en" b="0" i="0" dirty="0">
                <a:solidFill>
                  <a:schemeClr val="bg1"/>
                </a:solidFill>
                <a:effectLst/>
                <a:latin typeface="MJXc-TeX-main-R"/>
              </a:rPr>
              <a:t/>
            </a:r>
            <a:br>
              <a:rPr lang="en" b="0" i="0" dirty="0">
                <a:solidFill>
                  <a:schemeClr val="bg1"/>
                </a:solidFill>
                <a:effectLst/>
                <a:latin typeface="MJXc-TeX-main-R"/>
              </a:rPr>
            </a:br>
            <a:r>
              <a:rPr lang="en" dirty="0" err="1">
                <a:solidFill>
                  <a:schemeClr val="bg1"/>
                </a:solidFill>
              </a:rPr>
              <a:t>MultiHead</a:t>
            </a:r>
            <a:r>
              <a:rPr lang="en" b="0" i="0" dirty="0">
                <a:solidFill>
                  <a:schemeClr val="bg1"/>
                </a:solidFill>
                <a:effectLst/>
                <a:latin typeface="MJXc-TeX-main-R"/>
              </a:rPr>
              <a:t>(</a:t>
            </a:r>
            <a:r>
              <a:rPr lang="en" b="0" i="0" dirty="0">
                <a:solidFill>
                  <a:schemeClr val="bg1"/>
                </a:solidFill>
                <a:effectLst/>
                <a:latin typeface="MJXc-TeX-math-I"/>
              </a:rPr>
              <a:t>X</a:t>
            </a:r>
            <a:r>
              <a:rPr lang="en" b="0" i="0" dirty="0">
                <a:solidFill>
                  <a:schemeClr val="bg1"/>
                </a:solidFill>
                <a:effectLst/>
                <a:latin typeface="MJXc-TeX-main-R"/>
              </a:rPr>
              <a:t>,</a:t>
            </a:r>
            <a:r>
              <a:rPr lang="en" b="0" i="0" dirty="0">
                <a:solidFill>
                  <a:schemeClr val="bg1"/>
                </a:solidFill>
                <a:effectLst/>
                <a:latin typeface="MJXc-TeX-math-I"/>
              </a:rPr>
              <a:t>X</a:t>
            </a:r>
            <a:r>
              <a:rPr lang="en" b="0" i="0" dirty="0">
                <a:solidFill>
                  <a:schemeClr val="bg1"/>
                </a:solidFill>
                <a:effectLst/>
                <a:latin typeface="MJXc-TeX-main-R"/>
              </a:rPr>
              <a:t>′)</a:t>
            </a:r>
            <a:r>
              <a:rPr lang="ru-RU" b="0" i="0" dirty="0">
                <a:solidFill>
                  <a:schemeClr val="bg1"/>
                </a:solidFill>
                <a:effectLst/>
                <a:latin typeface="MJXc-TeX-main-R"/>
              </a:rPr>
              <a:t> =  </a:t>
            </a:r>
            <a:r>
              <a:rPr lang="en" dirty="0">
                <a:solidFill>
                  <a:schemeClr val="bg1"/>
                </a:solidFill>
              </a:rPr>
              <a:t>=H1W1O+H2W2O+⋯+</a:t>
            </a:r>
            <a:r>
              <a:rPr lang="en" dirty="0" err="1">
                <a:solidFill>
                  <a:schemeClr val="bg1"/>
                </a:solidFill>
              </a:rPr>
              <a:t>HhWhO</a:t>
            </a:r>
            <a:r>
              <a:rPr lang="en" dirty="0">
                <a:solidFill>
                  <a:schemeClr val="bg1"/>
                </a:solidFill>
              </a:rPr>
              <a:t>=</a:t>
            </a:r>
            <a:r>
              <a:rPr lang="en" dirty="0" err="1">
                <a:solidFill>
                  <a:schemeClr val="bg1"/>
                </a:solidFill>
              </a:rPr>
              <a:t>h∑i</a:t>
            </a:r>
            <a:r>
              <a:rPr lang="en" dirty="0">
                <a:solidFill>
                  <a:schemeClr val="bg1"/>
                </a:solidFill>
              </a:rPr>
              <a:t>=1HiWiO</a:t>
            </a:r>
            <a:br>
              <a:rPr lang="en" dirty="0">
                <a:solidFill>
                  <a:schemeClr val="bg1"/>
                </a:solidFill>
              </a:rPr>
            </a:br>
            <a:r>
              <a:rPr lang="en" b="0" i="0" dirty="0">
                <a:solidFill>
                  <a:schemeClr val="bg1"/>
                </a:solidFill>
                <a:effectLst/>
                <a:latin typeface="Inter"/>
              </a:rPr>
              <a:t/>
            </a:r>
            <a:br>
              <a:rPr lang="en" b="0" i="0" dirty="0">
                <a:solidFill>
                  <a:schemeClr val="bg1"/>
                </a:solidFill>
                <a:effectLst/>
                <a:latin typeface="Inter"/>
              </a:rPr>
            </a:br>
            <a:endParaRPr lang="ru-RU" dirty="0">
              <a:solidFill>
                <a:schemeClr val="bg1"/>
              </a:solidFill>
            </a:endParaRPr>
          </a:p>
        </p:txBody>
      </p:sp>
      <p:sp>
        <p:nvSpPr>
          <p:cNvPr id="10" name="TextBox 9">
            <a:extLst>
              <a:ext uri="{FF2B5EF4-FFF2-40B4-BE49-F238E27FC236}">
                <a16:creationId xmlns:a16="http://schemas.microsoft.com/office/drawing/2014/main" id="{CBE57574-1687-E32D-D812-2CC6CFB81A93}"/>
              </a:ext>
            </a:extLst>
          </p:cNvPr>
          <p:cNvSpPr txBox="1"/>
          <p:nvPr/>
        </p:nvSpPr>
        <p:spPr>
          <a:xfrm>
            <a:off x="375557" y="1214487"/>
            <a:ext cx="11440885" cy="1477328"/>
          </a:xfrm>
          <a:prstGeom prst="rect">
            <a:avLst/>
          </a:prstGeom>
          <a:noFill/>
        </p:spPr>
        <p:txBody>
          <a:bodyPr wrap="square">
            <a:spAutoFit/>
          </a:bodyPr>
          <a:lstStyle/>
          <a:p>
            <a:pPr algn="l">
              <a:buNone/>
            </a:pPr>
            <a:r>
              <a:rPr lang="ru-RU" b="0" i="0" dirty="0">
                <a:solidFill>
                  <a:schemeClr val="bg1"/>
                </a:solidFill>
                <a:effectLst/>
                <a:latin typeface="Inter"/>
              </a:rPr>
              <a:t>Таким образом, мы представили </a:t>
            </a:r>
            <a:r>
              <a:rPr lang="en" b="0" i="0" dirty="0">
                <a:solidFill>
                  <a:schemeClr val="bg1"/>
                </a:solidFill>
                <a:effectLst/>
                <a:latin typeface="Inter"/>
              </a:rPr>
              <a:t>Multi-Head Attention </a:t>
            </a:r>
            <a:r>
              <a:rPr lang="ru-RU" b="0" i="0" dirty="0">
                <a:solidFill>
                  <a:schemeClr val="bg1"/>
                </a:solidFill>
                <a:effectLst/>
                <a:latin typeface="Inter"/>
              </a:rPr>
              <a:t>как сумму матриц, а дополнительных ограничений на свойства </a:t>
            </a:r>
            <a:r>
              <a:rPr lang="en" b="0" i="0" dirty="0">
                <a:solidFill>
                  <a:schemeClr val="bg1"/>
                </a:solidFill>
                <a:effectLst/>
                <a:latin typeface="MJXc-TeX-math-I"/>
              </a:rPr>
              <a:t>WO</a:t>
            </a:r>
            <a:r>
              <a:rPr lang="en" b="0" i="0" dirty="0">
                <a:solidFill>
                  <a:schemeClr val="bg1"/>
                </a:solidFill>
                <a:effectLst/>
                <a:latin typeface="Inter"/>
              </a:rPr>
              <a:t> </a:t>
            </a:r>
            <a:r>
              <a:rPr lang="ru-RU" b="0" i="0" dirty="0">
                <a:solidFill>
                  <a:schemeClr val="bg1"/>
                </a:solidFill>
                <a:effectLst/>
                <a:latin typeface="Inter"/>
              </a:rPr>
              <a:t>не появилось — это просто две разные записи одного и того же выражения.</a:t>
            </a:r>
          </a:p>
          <a:p>
            <a:pPr algn="l">
              <a:buNone/>
            </a:pPr>
            <a:r>
              <a:rPr lang="ru-RU" b="0" i="0" dirty="0">
                <a:solidFill>
                  <a:schemeClr val="bg1"/>
                </a:solidFill>
                <a:effectLst/>
                <a:latin typeface="Inter"/>
              </a:rPr>
              <a:t>Теперь давайте перейдём к </a:t>
            </a:r>
            <a:r>
              <a:rPr lang="en" b="0" i="0" dirty="0">
                <a:solidFill>
                  <a:schemeClr val="bg1"/>
                </a:solidFill>
                <a:effectLst/>
                <a:latin typeface="Inter"/>
              </a:rPr>
              <a:t>Mixture-of-Head Attention. </a:t>
            </a:r>
            <a:r>
              <a:rPr lang="ru-RU" b="0" i="0" dirty="0">
                <a:solidFill>
                  <a:schemeClr val="bg1"/>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chemeClr val="bg1"/>
                </a:solidFill>
                <a:effectLst/>
                <a:latin typeface="MJXc-TeX-math-I"/>
              </a:rPr>
              <a:t>gi</a:t>
            </a:r>
            <a:r>
              <a:rPr lang="en" b="0" i="0" dirty="0">
                <a:solidFill>
                  <a:schemeClr val="bg1"/>
                </a:solidFill>
                <a:effectLst/>
                <a:latin typeface="Inter"/>
              </a:rPr>
              <a:t>, </a:t>
            </a:r>
            <a:r>
              <a:rPr lang="ru-RU" b="0" i="0" dirty="0">
                <a:solidFill>
                  <a:schemeClr val="bg1"/>
                </a:solidFill>
                <a:effectLst/>
                <a:latin typeface="Inter"/>
              </a:rPr>
              <a:t>который равен нулю, только если </a:t>
            </a:r>
            <a:r>
              <a:rPr lang="en" b="0" i="0" dirty="0" err="1">
                <a:solidFill>
                  <a:schemeClr val="bg1"/>
                </a:solidFill>
                <a:effectLst/>
                <a:latin typeface="Inter"/>
              </a:rPr>
              <a:t>i</a:t>
            </a:r>
            <a:r>
              <a:rPr lang="en" b="0" i="0" dirty="0">
                <a:solidFill>
                  <a:schemeClr val="bg1"/>
                </a:solidFill>
                <a:effectLst/>
                <a:latin typeface="Inter"/>
              </a:rPr>
              <a:t>-</a:t>
            </a:r>
            <a:r>
              <a:rPr lang="ru-RU" b="0" i="0" dirty="0">
                <a:solidFill>
                  <a:schemeClr val="bg1"/>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DE0A77D5-BE70-2E03-2529-F6150C71F8E1}"/>
              </a:ext>
            </a:extLst>
          </p:cNvPr>
          <p:cNvSpPr txBox="1"/>
          <p:nvPr/>
        </p:nvSpPr>
        <p:spPr>
          <a:xfrm>
            <a:off x="5720442" y="6596390"/>
            <a:ext cx="6096000" cy="261610"/>
          </a:xfrm>
          <a:prstGeom prst="rect">
            <a:avLst/>
          </a:prstGeom>
          <a:noFill/>
        </p:spPr>
        <p:txBody>
          <a:bodyPr wrap="square">
            <a:spAutoFit/>
          </a:bodyPr>
          <a:lstStyle/>
          <a:p>
            <a:r>
              <a:rPr lang="ru-RU" sz="1100" dirty="0" err="1">
                <a:solidFill>
                  <a:schemeClr val="bg1"/>
                </a:solidFill>
              </a:rPr>
              <a:t>https</a:t>
            </a:r>
            <a:r>
              <a:rPr lang="ru-RU" sz="1100" dirty="0">
                <a:solidFill>
                  <a:schemeClr val="bg1"/>
                </a:solidFill>
              </a:rPr>
              <a:t>://</a:t>
            </a:r>
            <a:r>
              <a:rPr lang="ru-RU" sz="1100" dirty="0" err="1">
                <a:solidFill>
                  <a:schemeClr val="bg1"/>
                </a:solidFill>
              </a:rPr>
              <a:t>blog.deepschool.ru</a:t>
            </a:r>
            <a:r>
              <a:rPr lang="ru-RU" sz="1100" dirty="0">
                <a:solidFill>
                  <a:schemeClr val="bg1"/>
                </a:solidFill>
              </a:rPr>
              <a:t>/</a:t>
            </a:r>
            <a:r>
              <a:rPr lang="ru-RU" sz="1100" dirty="0" err="1">
                <a:solidFill>
                  <a:schemeClr val="bg1"/>
                </a:solidFill>
              </a:rPr>
              <a:t>architecture</a:t>
            </a:r>
            <a:r>
              <a:rPr lang="ru-RU" sz="1100" dirty="0">
                <a:solidFill>
                  <a:schemeClr val="bg1"/>
                </a:solidFill>
              </a:rPr>
              <a:t>/</a:t>
            </a:r>
            <a:r>
              <a:rPr lang="ru-RU" sz="1100" dirty="0" err="1">
                <a:solidFill>
                  <a:schemeClr val="bg1"/>
                </a:solidFill>
              </a:rPr>
              <a:t>moh-multi-head-attention-as-mixture-of-head-attention</a:t>
            </a:r>
            <a:r>
              <a:rPr lang="ru-RU" sz="1100" dirty="0">
                <a:solidFill>
                  <a:schemeClr val="bg1"/>
                </a:solidFill>
              </a:rPr>
              <a:t>/</a:t>
            </a:r>
          </a:p>
        </p:txBody>
      </p:sp>
      <p:pic>
        <p:nvPicPr>
          <p:cNvPr id="7" name="Рисунок 6"/>
          <p:cNvPicPr>
            <a:picLocks noChangeAspect="1"/>
          </p:cNvPicPr>
          <p:nvPr/>
        </p:nvPicPr>
        <p:blipFill>
          <a:blip r:embed="rId3"/>
          <a:stretch>
            <a:fillRect/>
          </a:stretch>
        </p:blipFill>
        <p:spPr>
          <a:xfrm>
            <a:off x="3853852" y="1574799"/>
            <a:ext cx="8338148" cy="48800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Прямоугольник 8"/>
          <p:cNvSpPr/>
          <p:nvPr/>
        </p:nvSpPr>
        <p:spPr>
          <a:xfrm>
            <a:off x="4584700" y="6450196"/>
            <a:ext cx="6096000" cy="276999"/>
          </a:xfrm>
          <a:prstGeom prst="rect">
            <a:avLst/>
          </a:prstGeom>
        </p:spPr>
        <p:txBody>
          <a:bodyPr>
            <a:spAutoFit/>
          </a:bodyPr>
          <a:lstStyle/>
          <a:p>
            <a:r>
              <a:rPr lang="ru-RU" sz="1200" dirty="0">
                <a:solidFill>
                  <a:schemeClr val="bg1"/>
                </a:solidFill>
              </a:rPr>
              <a:t>https://sebastianraschka.com/llms-from-scratch/ch04/07_moe/</a:t>
            </a:r>
          </a:p>
        </p:txBody>
      </p:sp>
    </p:spTree>
    <p:extLst>
      <p:ext uri="{BB962C8B-B14F-4D97-AF65-F5344CB8AC3E}">
        <p14:creationId xmlns:p14="http://schemas.microsoft.com/office/powerpoint/2010/main" val="1717305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4598" y="305137"/>
            <a:ext cx="11226604" cy="587375"/>
          </a:xfrm>
        </p:spPr>
        <p:txBody>
          <a:bodyPr>
            <a:noAutofit/>
          </a:bodyPr>
          <a:lstStyle/>
          <a:p>
            <a:pPr algn="ctr"/>
            <a:r>
              <a:rPr lang="ru-RU" sz="4800" b="1" dirty="0">
                <a:solidFill>
                  <a:schemeClr val="bg1"/>
                </a:solidFill>
              </a:rPr>
              <a:t>Свойства и Ограничения сверточных сетей</a:t>
            </a:r>
            <a:endParaRPr lang="ru-RU" sz="4800" dirty="0">
              <a:solidFill>
                <a:schemeClr val="bg1"/>
              </a:solidFill>
            </a:endParaRP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graphicFrame>
        <p:nvGraphicFramePr>
          <p:cNvPr id="7" name="Объект 6"/>
          <p:cNvGraphicFramePr>
            <a:graphicFrameLocks noGrp="1"/>
          </p:cNvGraphicFramePr>
          <p:nvPr>
            <p:ph idx="1"/>
            <p:extLst>
              <p:ext uri="{D42A27DB-BD31-4B8C-83A1-F6EECF244321}">
                <p14:modId xmlns:p14="http://schemas.microsoft.com/office/powerpoint/2010/main" val="385366802"/>
              </p:ext>
            </p:extLst>
          </p:nvPr>
        </p:nvGraphicFramePr>
        <p:xfrm>
          <a:off x="228601" y="892512"/>
          <a:ext cx="11658599" cy="5437040"/>
        </p:xfrm>
        <a:graphic>
          <a:graphicData uri="http://schemas.openxmlformats.org/drawingml/2006/table">
            <a:tbl>
              <a:tblPr firstRow="1" bandRow="1">
                <a:tableStyleId>{5C22544A-7EE6-4342-B048-85BDC9FD1C3A}</a:tableStyleId>
              </a:tblPr>
              <a:tblGrid>
                <a:gridCol w="2235199">
                  <a:extLst>
                    <a:ext uri="{9D8B030D-6E8A-4147-A177-3AD203B41FA5}">
                      <a16:colId xmlns:a16="http://schemas.microsoft.com/office/drawing/2014/main" val="1534022690"/>
                    </a:ext>
                  </a:extLst>
                </a:gridCol>
                <a:gridCol w="3470275">
                  <a:extLst>
                    <a:ext uri="{9D8B030D-6E8A-4147-A177-3AD203B41FA5}">
                      <a16:colId xmlns:a16="http://schemas.microsoft.com/office/drawing/2014/main" val="1722330446"/>
                    </a:ext>
                  </a:extLst>
                </a:gridCol>
                <a:gridCol w="5953125">
                  <a:extLst>
                    <a:ext uri="{9D8B030D-6E8A-4147-A177-3AD203B41FA5}">
                      <a16:colId xmlns:a16="http://schemas.microsoft.com/office/drawing/2014/main" val="873476219"/>
                    </a:ext>
                  </a:extLst>
                </a:gridCol>
              </a:tblGrid>
              <a:tr h="333678">
                <a:tc>
                  <a:txBody>
                    <a:bodyPr/>
                    <a:lstStyle/>
                    <a:p>
                      <a:r>
                        <a:rPr lang="ru-RU" dirty="0">
                          <a:solidFill>
                            <a:schemeClr val="bg1"/>
                          </a:solidFill>
                        </a:rPr>
                        <a:t>Свойство</a:t>
                      </a:r>
                    </a:p>
                  </a:txBody>
                  <a:tcPr/>
                </a:tc>
                <a:tc>
                  <a:txBody>
                    <a:bodyPr/>
                    <a:lstStyle/>
                    <a:p>
                      <a:r>
                        <a:rPr lang="ru-RU" dirty="0">
                          <a:solidFill>
                            <a:schemeClr val="bg1"/>
                          </a:solidFill>
                        </a:rPr>
                        <a:t>Цель</a:t>
                      </a:r>
                    </a:p>
                  </a:txBody>
                  <a:tcPr/>
                </a:tc>
                <a:tc>
                  <a:txBody>
                    <a:bodyPr/>
                    <a:lstStyle/>
                    <a:p>
                      <a:r>
                        <a:rPr lang="ru-RU" dirty="0">
                          <a:solidFill>
                            <a:schemeClr val="bg1"/>
                          </a:solidFill>
                        </a:rPr>
                        <a:t>Ограничение</a:t>
                      </a:r>
                    </a:p>
                  </a:txBody>
                  <a:tcPr/>
                </a:tc>
                <a:extLst>
                  <a:ext uri="{0D108BD9-81ED-4DB2-BD59-A6C34878D82A}">
                    <a16:rowId xmlns:a16="http://schemas.microsoft.com/office/drawing/2014/main" val="484808075"/>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Локальность обработки</a:t>
                      </a:r>
                      <a:endParaRPr lang="ru-RU" dirty="0">
                        <a:solidFill>
                          <a:schemeClr val="tx1"/>
                        </a:solidFill>
                      </a:endParaRPr>
                    </a:p>
                  </a:txBody>
                  <a:tcPr/>
                </a:tc>
                <a:tc>
                  <a:txBody>
                    <a:bodyPr/>
                    <a:lstStyle/>
                    <a:p>
                      <a:r>
                        <a:rPr lang="ru-RU" dirty="0">
                          <a:solidFill>
                            <a:schemeClr val="tx1"/>
                          </a:solidFill>
                        </a:rPr>
                        <a:t>позволяет учитывать отношения близости между соседними пикселями</a:t>
                      </a:r>
                    </a:p>
                  </a:txBody>
                  <a:tcPr/>
                </a:tc>
                <a:tc>
                  <a:txBody>
                    <a:bodyPr/>
                    <a:lstStyle/>
                    <a:p>
                      <a:r>
                        <a:rPr lang="ru-RU" dirty="0" smtClean="0">
                          <a:solidFill>
                            <a:schemeClr val="tx1"/>
                          </a:solidFill>
                        </a:rPr>
                        <a:t>Может </a:t>
                      </a:r>
                      <a:r>
                        <a:rPr lang="ru-RU" dirty="0">
                          <a:solidFill>
                            <a:schemeClr val="tx1"/>
                          </a:solidFill>
                        </a:rPr>
                        <a:t>затруднять понимание глобального контекста изображения.</a:t>
                      </a:r>
                      <a:endParaRPr lang="en-US" dirty="0">
                        <a:solidFill>
                          <a:schemeClr val="tx1"/>
                        </a:solidFill>
                      </a:endParaRPr>
                    </a:p>
                    <a:p>
                      <a:r>
                        <a:rPr lang="ru-RU" dirty="0">
                          <a:solidFill>
                            <a:schemeClr val="tx1"/>
                          </a:solidFill>
                        </a:rPr>
                        <a:t>Фиксированный размер фильтра не всегда оптимален для захвата объекта</a:t>
                      </a:r>
                    </a:p>
                  </a:txBody>
                  <a:tcPr/>
                </a:tc>
                <a:extLst>
                  <a:ext uri="{0D108BD9-81ED-4DB2-BD59-A6C34878D82A}">
                    <a16:rowId xmlns:a16="http://schemas.microsoft.com/office/drawing/2014/main" val="301207344"/>
                  </a:ext>
                </a:extLst>
              </a:tr>
              <a:tr h="834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Инвариантность обработки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Фильтр одинаково действует независимо от масштаба, положения, поворота объекта</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для ряда</a:t>
                      </a:r>
                      <a:r>
                        <a:rPr lang="en-US" dirty="0">
                          <a:solidFill>
                            <a:schemeClr val="tx1"/>
                          </a:solidFill>
                        </a:rPr>
                        <a:t> </a:t>
                      </a:r>
                      <a:r>
                        <a:rPr lang="ru-RU" dirty="0">
                          <a:solidFill>
                            <a:schemeClr val="tx1"/>
                          </a:solidFill>
                        </a:rPr>
                        <a:t>задач и </a:t>
                      </a:r>
                      <a:r>
                        <a:rPr lang="ru-RU" dirty="0" err="1">
                          <a:solidFill>
                            <a:schemeClr val="tx1"/>
                          </a:solidFill>
                        </a:rPr>
                        <a:t>тд</a:t>
                      </a:r>
                      <a:r>
                        <a:rPr lang="ru-RU" dirty="0">
                          <a:solidFill>
                            <a:schemeClr val="tx1"/>
                          </a:solidFill>
                        </a:rPr>
                        <a:t> это минус, важно что улыбка –кончики рта вверх а не в низ (см. идею капсульных сетей).</a:t>
                      </a:r>
                    </a:p>
                  </a:txBody>
                  <a:tcPr/>
                </a:tc>
                <a:extLst>
                  <a:ext uri="{0D108BD9-81ED-4DB2-BD59-A6C34878D82A}">
                    <a16:rowId xmlns:a16="http://schemas.microsoft.com/office/drawing/2014/main" val="2199018151"/>
                  </a:ext>
                </a:extLst>
              </a:tr>
              <a:tr h="4486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Рецептивное поле образуется за счет глубины линейно</a:t>
                      </a:r>
                    </a:p>
                  </a:txBody>
                  <a:tcPr/>
                </a:tc>
                <a:tc>
                  <a:txBody>
                    <a:bodyPr/>
                    <a:lstStyle/>
                    <a:p>
                      <a:r>
                        <a:rPr lang="ru-RU" sz="1800" dirty="0">
                          <a:solidFill>
                            <a:schemeClr val="tx1"/>
                          </a:solidFill>
                        </a:rPr>
                        <a:t>Чтобы «увидеть» далёкие части изображения, </a:t>
                      </a:r>
                      <a:r>
                        <a:rPr lang="en-US" sz="1800" dirty="0">
                          <a:solidFill>
                            <a:schemeClr val="tx1"/>
                          </a:solidFill>
                        </a:rPr>
                        <a:t>CNN</a:t>
                      </a:r>
                      <a:r>
                        <a:rPr lang="ru-RU" sz="1800" dirty="0">
                          <a:solidFill>
                            <a:schemeClr val="tx1"/>
                          </a:solidFill>
                        </a:rPr>
                        <a:t> должна накапливать </a:t>
                      </a:r>
                      <a:r>
                        <a:rPr lang="ru-RU" sz="1800" dirty="0" err="1">
                          <a:solidFill>
                            <a:schemeClr val="tx1"/>
                          </a:solidFill>
                        </a:rPr>
                        <a:t>receptive</a:t>
                      </a:r>
                      <a:r>
                        <a:rPr lang="ru-RU" sz="1800" dirty="0">
                          <a:solidFill>
                            <a:schemeClr val="tx1"/>
                          </a:solidFill>
                        </a:rPr>
                        <a:t> </a:t>
                      </a:r>
                      <a:r>
                        <a:rPr lang="ru-RU" sz="1800" dirty="0" err="1">
                          <a:solidFill>
                            <a:schemeClr val="tx1"/>
                          </a:solidFill>
                        </a:rPr>
                        <a:t>field</a:t>
                      </a:r>
                      <a:endParaRPr lang="ru-RU" dirty="0">
                        <a:solidFill>
                          <a:schemeClr val="tx1"/>
                        </a:solidFill>
                      </a:endParaRPr>
                    </a:p>
                  </a:txBody>
                  <a:tcPr/>
                </a:tc>
                <a:tc>
                  <a:txBody>
                    <a:bodyPr/>
                    <a:lstStyle/>
                    <a:p>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через </a:t>
                      </a:r>
                      <a:r>
                        <a:rPr lang="ru-RU" dirty="0" err="1">
                          <a:solidFill>
                            <a:schemeClr val="tx1"/>
                          </a:solidFill>
                        </a:rPr>
                        <a:t>пулинг</a:t>
                      </a:r>
                      <a:r>
                        <a:rPr lang="ru-RU" dirty="0">
                          <a:solidFill>
                            <a:schemeClr val="tx1"/>
                          </a:solidFill>
                        </a:rPr>
                        <a:t> съедает мелкие локальные детали – для задач </a:t>
                      </a:r>
                      <a:r>
                        <a:rPr lang="en-US" dirty="0" err="1">
                          <a:solidFill>
                            <a:schemeClr val="tx1"/>
                          </a:solidFill>
                        </a:rPr>
                        <a:t>objdet</a:t>
                      </a:r>
                      <a:r>
                        <a:rPr lang="en-US" dirty="0">
                          <a:solidFill>
                            <a:schemeClr val="tx1"/>
                          </a:solidFill>
                        </a:rPr>
                        <a:t>/</a:t>
                      </a:r>
                      <a:r>
                        <a:rPr lang="en-US" dirty="0" err="1">
                          <a:solidFill>
                            <a:schemeClr val="tx1"/>
                          </a:solidFill>
                        </a:rPr>
                        <a:t>semseg</a:t>
                      </a:r>
                      <a:r>
                        <a:rPr lang="en-US" dirty="0">
                          <a:solidFill>
                            <a:schemeClr val="tx1"/>
                          </a:solidFill>
                        </a:rPr>
                        <a:t> </a:t>
                      </a:r>
                      <a:r>
                        <a:rPr lang="ru-RU" dirty="0">
                          <a:solidFill>
                            <a:schemeClr val="tx1"/>
                          </a:solidFill>
                        </a:rPr>
                        <a:t> и </a:t>
                      </a:r>
                      <a:r>
                        <a:rPr lang="ru-RU" dirty="0" err="1">
                          <a:solidFill>
                            <a:schemeClr val="tx1"/>
                          </a:solidFill>
                        </a:rPr>
                        <a:t>тд</a:t>
                      </a:r>
                      <a:r>
                        <a:rPr lang="ru-RU" dirty="0">
                          <a:solidFill>
                            <a:schemeClr val="tx1"/>
                          </a:solidFill>
                        </a:rPr>
                        <a:t> это минус. </a:t>
                      </a:r>
                      <a:endParaRPr lang="en-US" dirty="0">
                        <a:solidFill>
                          <a:schemeClr val="tx1"/>
                        </a:solidFill>
                      </a:endParaRPr>
                    </a:p>
                    <a:p>
                      <a:r>
                        <a:rPr lang="ru-RU" dirty="0">
                          <a:solidFill>
                            <a:schemeClr val="tx1"/>
                          </a:solidFill>
                        </a:rPr>
                        <a:t>глубина </a:t>
                      </a:r>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оказывается ограниченной</a:t>
                      </a:r>
                    </a:p>
                  </a:txBody>
                  <a:tcPr/>
                </a:tc>
                <a:extLst>
                  <a:ext uri="{0D108BD9-81ED-4DB2-BD59-A6C34878D82A}">
                    <a16:rowId xmlns:a16="http://schemas.microsoft.com/office/drawing/2014/main" val="3507070646"/>
                  </a:ext>
                </a:extLst>
              </a:tr>
              <a:tr h="969308">
                <a:tc>
                  <a:txBody>
                    <a:bodyPr/>
                    <a:lstStyle/>
                    <a:p>
                      <a:r>
                        <a:rPr lang="ru-RU" b="1" dirty="0">
                          <a:solidFill>
                            <a:schemeClr val="tx1"/>
                          </a:solidFill>
                        </a:rPr>
                        <a:t>Небольшое число параметров в слое</a:t>
                      </a:r>
                      <a:endParaRPr lang="ru-RU" dirty="0">
                        <a:solidFill>
                          <a:schemeClr val="tx1"/>
                        </a:solidFill>
                      </a:endParaRPr>
                    </a:p>
                  </a:txBody>
                  <a:tcPr/>
                </a:tc>
                <a:tc>
                  <a:txBody>
                    <a:bodyPr/>
                    <a:lstStyle/>
                    <a:p>
                      <a:r>
                        <a:rPr lang="ru-RU" dirty="0">
                          <a:solidFill>
                            <a:schemeClr val="tx1"/>
                          </a:solidFill>
                        </a:rPr>
                        <a:t>Упрощение задачи обучения на небольших данных</a:t>
                      </a:r>
                    </a:p>
                  </a:txBody>
                  <a:tcPr/>
                </a:tc>
                <a:tc>
                  <a:txBody>
                    <a:bodyPr/>
                    <a:lstStyle/>
                    <a:p>
                      <a:r>
                        <a:rPr lang="ru-RU" dirty="0">
                          <a:solidFill>
                            <a:schemeClr val="tx1"/>
                          </a:solidFill>
                        </a:rPr>
                        <a:t>Уменьшает емкость сети при </a:t>
                      </a:r>
                      <a:r>
                        <a:rPr lang="ru-RU" dirty="0" err="1">
                          <a:solidFill>
                            <a:schemeClr val="tx1"/>
                          </a:solidFill>
                        </a:rPr>
                        <a:t>предобучении</a:t>
                      </a:r>
                      <a:r>
                        <a:rPr lang="ru-RU" dirty="0">
                          <a:solidFill>
                            <a:schemeClr val="tx1"/>
                          </a:solidFill>
                        </a:rPr>
                        <a:t> на очень больших наборах данных (напр. </a:t>
                      </a:r>
                      <a:r>
                        <a:rPr lang="en-US" dirty="0">
                          <a:solidFill>
                            <a:schemeClr val="tx1"/>
                          </a:solidFill>
                        </a:rPr>
                        <a:t>JFT-300M/JFT-3B)</a:t>
                      </a:r>
                      <a:r>
                        <a:rPr lang="ru-RU" dirty="0">
                          <a:solidFill>
                            <a:schemeClr val="tx1"/>
                          </a:solidFill>
                        </a:rPr>
                        <a:t> – ограничивает качество при этом</a:t>
                      </a:r>
                    </a:p>
                  </a:txBody>
                  <a:tcPr/>
                </a:tc>
                <a:extLst>
                  <a:ext uri="{0D108BD9-81ED-4DB2-BD59-A6C34878D82A}">
                    <a16:rowId xmlns:a16="http://schemas.microsoft.com/office/drawing/2014/main" val="1562063393"/>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Inductive bias </a:t>
                      </a:r>
                      <a:r>
                        <a:rPr lang="ru-RU" b="1" dirty="0">
                          <a:solidFill>
                            <a:schemeClr val="tx1"/>
                          </a:solidFill>
                        </a:rPr>
                        <a:t>изображений </a:t>
                      </a:r>
                    </a:p>
                  </a:txBody>
                  <a:tcPr/>
                </a:tc>
                <a:tc>
                  <a:txBody>
                    <a:bodyPr/>
                    <a:lstStyle/>
                    <a:p>
                      <a:r>
                        <a:rPr lang="ru-RU" dirty="0">
                          <a:solidFill>
                            <a:schemeClr val="tx1"/>
                          </a:solidFill>
                        </a:rPr>
                        <a:t>Интуитивно понятно почему свертка работает для узких задач обработки изображений</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Свертка – не универсальная архитектура, поэтому для широкого набора задач КЗ и </a:t>
                      </a:r>
                      <a:r>
                        <a:rPr lang="ru-RU" dirty="0" err="1">
                          <a:solidFill>
                            <a:schemeClr val="tx1"/>
                          </a:solidFill>
                        </a:rPr>
                        <a:t>мултимодальных</a:t>
                      </a:r>
                      <a:r>
                        <a:rPr lang="ru-RU" dirty="0">
                          <a:solidFill>
                            <a:schemeClr val="tx1"/>
                          </a:solidFill>
                        </a:rPr>
                        <a:t> задач </a:t>
                      </a:r>
                      <a:r>
                        <a:rPr lang="en-US" dirty="0">
                          <a:solidFill>
                            <a:schemeClr val="tx1"/>
                          </a:solidFill>
                        </a:rPr>
                        <a:t>Inductive bias </a:t>
                      </a:r>
                      <a:r>
                        <a:rPr lang="ru-RU" dirty="0">
                          <a:solidFill>
                            <a:schemeClr val="tx1"/>
                          </a:solidFill>
                        </a:rPr>
                        <a:t>не работает</a:t>
                      </a:r>
                    </a:p>
                  </a:txBody>
                  <a:tcPr/>
                </a:tc>
                <a:extLst>
                  <a:ext uri="{0D108BD9-81ED-4DB2-BD59-A6C34878D82A}">
                    <a16:rowId xmlns:a16="http://schemas.microsoft.com/office/drawing/2014/main" val="4156435565"/>
                  </a:ext>
                </a:extLst>
              </a:tr>
            </a:tbl>
          </a:graphicData>
        </a:graphic>
      </p:graphicFrame>
    </p:spTree>
    <p:extLst>
      <p:ext uri="{BB962C8B-B14F-4D97-AF65-F5344CB8AC3E}">
        <p14:creationId xmlns:p14="http://schemas.microsoft.com/office/powerpoint/2010/main" val="56343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921F4D75-CDEC-43D5-663A-D78EFDD4B9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D93F9D5A-9C3E-6BFF-EC65-CD436CB5D156}"/>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D93F9D5A-9C3E-6BFF-EC65-CD436CB5D156}"/>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C81CCE0-F580-F10D-3D36-A391192921A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CDDDF9A-0D6E-58B2-AA54-828B28E5589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25832868-93D7-D0A6-FF15-D484DD221A92}"/>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9" name="Прямоугольник 8"/>
          <p:cNvSpPr/>
          <p:nvPr/>
        </p:nvSpPr>
        <p:spPr>
          <a:xfrm>
            <a:off x="5776686" y="6468710"/>
            <a:ext cx="7405635" cy="276999"/>
          </a:xfrm>
          <a:prstGeom prst="rect">
            <a:avLst/>
          </a:prstGeom>
        </p:spPr>
        <p:txBody>
          <a:bodyPr wrap="square">
            <a:spAutoFit/>
          </a:bodyPr>
          <a:lstStyle/>
          <a:p>
            <a:r>
              <a:rPr lang="ru-RU" sz="1200" dirty="0">
                <a:solidFill>
                  <a:schemeClr val="bg1"/>
                </a:solidFill>
              </a:rPr>
              <a:t>https://sh-tsang.medium.com/review-scaling-vision-with-sparse-mixture-of-experts-dd4de8ad27fa</a:t>
            </a:r>
          </a:p>
        </p:txBody>
      </p:sp>
      <p:sp>
        <p:nvSpPr>
          <p:cNvPr id="10" name="Прямоугольник 9"/>
          <p:cNvSpPr/>
          <p:nvPr/>
        </p:nvSpPr>
        <p:spPr>
          <a:xfrm>
            <a:off x="284409" y="1590815"/>
            <a:ext cx="11234491" cy="646331"/>
          </a:xfrm>
          <a:prstGeom prst="rect">
            <a:avLst/>
          </a:prstGeom>
        </p:spPr>
        <p:txBody>
          <a:bodyPr wrap="square">
            <a:spAutoFit/>
          </a:bodyPr>
          <a:lstStyle/>
          <a:p>
            <a:r>
              <a:rPr lang="en-US" dirty="0">
                <a:solidFill>
                  <a:schemeClr val="bg1"/>
                </a:solidFill>
              </a:rPr>
              <a:t>V-</a:t>
            </a:r>
            <a:r>
              <a:rPr lang="en-US" dirty="0" err="1">
                <a:solidFill>
                  <a:schemeClr val="bg1"/>
                </a:solidFill>
              </a:rPr>
              <a:t>MoE</a:t>
            </a:r>
            <a:r>
              <a:rPr lang="en-US" dirty="0">
                <a:solidFill>
                  <a:schemeClr val="bg1"/>
                </a:solidFill>
              </a:rPr>
              <a:t> replaces a subset of the dense feedforward layers in </a:t>
            </a:r>
            <a:r>
              <a:rPr lang="en-US" u="sng" dirty="0" err="1">
                <a:solidFill>
                  <a:schemeClr val="bg1"/>
                </a:solidFill>
                <a:hlinkClick r:id="rId3"/>
              </a:rPr>
              <a:t>ViT</a:t>
            </a:r>
            <a:r>
              <a:rPr lang="en-US" dirty="0">
                <a:solidFill>
                  <a:schemeClr val="bg1"/>
                </a:solidFill>
              </a:rPr>
              <a:t> with sparse </a:t>
            </a:r>
            <a:r>
              <a:rPr lang="en-US" dirty="0" err="1">
                <a:solidFill>
                  <a:schemeClr val="bg1"/>
                </a:solidFill>
              </a:rPr>
              <a:t>MoE</a:t>
            </a:r>
            <a:r>
              <a:rPr lang="en-US" dirty="0">
                <a:solidFill>
                  <a:schemeClr val="bg1"/>
                </a:solidFill>
              </a:rPr>
              <a:t> layers, where </a:t>
            </a:r>
            <a:r>
              <a:rPr lang="en-US" b="1" dirty="0">
                <a:solidFill>
                  <a:schemeClr val="bg1"/>
                </a:solidFill>
              </a:rPr>
              <a:t>each image patch is “routed” to a subset of “experts” (MLPs)</a:t>
            </a:r>
            <a:r>
              <a:rPr lang="en-US" dirty="0">
                <a:solidFill>
                  <a:schemeClr val="bg1"/>
                </a:solidFill>
              </a:rPr>
              <a:t>. </a:t>
            </a:r>
            <a:endParaRPr lang="ru-RU" dirty="0">
              <a:solidFill>
                <a:schemeClr val="bg1"/>
              </a:solidFill>
            </a:endParaRPr>
          </a:p>
        </p:txBody>
      </p:sp>
      <p:pic>
        <p:nvPicPr>
          <p:cNvPr id="1028" name="Picture 4" descr="https://miro.medium.com/v2/resize:fit:341/1*ugIQdG0XXclT5Qh-Q6QU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2453796"/>
            <a:ext cx="216217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v2/resize:fit:1050/1*7_zegDpysabzT502cHN4C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50" y="2849276"/>
            <a:ext cx="1000125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15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ED73E2DC-8BE7-0D59-594E-64FAF156A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589E7A6-E7FF-CCD5-A26B-F42C67EFDD33}"/>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589E7A6-E7FF-CCD5-A26B-F42C67EFDD33}"/>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415F6AF-5828-FA6C-6E45-85F2218FC56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96A8D75-166E-8900-BD55-770A79CCABF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4E2F823E-AAD0-CC2F-1EC2-F281AEA845DE}"/>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2ADF2564-5F98-66CD-A9D6-632503568F19}"/>
              </a:ext>
            </a:extLst>
          </p:cNvPr>
          <p:cNvSpPr txBox="1"/>
          <p:nvPr/>
        </p:nvSpPr>
        <p:spPr>
          <a:xfrm>
            <a:off x="838200" y="952500"/>
            <a:ext cx="6096000" cy="1200329"/>
          </a:xfrm>
          <a:prstGeom prst="rect">
            <a:avLst/>
          </a:prstGeom>
          <a:noFill/>
        </p:spPr>
        <p:txBody>
          <a:bodyPr wrap="square">
            <a:spAutoFit/>
          </a:bodyPr>
          <a:lstStyle/>
          <a:p>
            <a:r>
              <a:rPr lang="en" b="0" i="0" dirty="0">
                <a:solidFill>
                  <a:srgbClr val="1D1D1D"/>
                </a:solidFill>
                <a:effectLst/>
                <a:latin typeface="MJXc-TeX-main-R"/>
              </a:rPr>
              <a:t/>
            </a:r>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r>
              <a:rPr lang="en" b="0" i="0" dirty="0">
                <a:solidFill>
                  <a:srgbClr val="1D1D1D"/>
                </a:solidFill>
                <a:effectLst/>
                <a:latin typeface="Inter"/>
              </a:rPr>
              <a:t/>
            </a:r>
            <a:br>
              <a:rPr lang="en" b="0" i="0" dirty="0">
                <a:solidFill>
                  <a:srgbClr val="1D1D1D"/>
                </a:solidFill>
                <a:effectLst/>
                <a:latin typeface="Inter"/>
              </a:rPr>
            </a:br>
            <a:endParaRPr lang="ru-RU" dirty="0"/>
          </a:p>
        </p:txBody>
      </p:sp>
      <p:sp>
        <p:nvSpPr>
          <p:cNvPr id="10" name="TextBox 9">
            <a:extLst>
              <a:ext uri="{FF2B5EF4-FFF2-40B4-BE49-F238E27FC236}">
                <a16:creationId xmlns:a16="http://schemas.microsoft.com/office/drawing/2014/main" id="{9CACE520-5FA6-B7A0-39CC-44C215163D9B}"/>
              </a:ext>
            </a:extLst>
          </p:cNvPr>
          <p:cNvSpPr txBox="1"/>
          <p:nvPr/>
        </p:nvSpPr>
        <p:spPr>
          <a:xfrm>
            <a:off x="5344885" y="1237102"/>
            <a:ext cx="6096000" cy="258532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557A7360-BE4C-85A4-05D9-F8C1ABB6A9F3}"/>
              </a:ext>
            </a:extLst>
          </p:cNvPr>
          <p:cNvSpPr txBox="1"/>
          <p:nvPr/>
        </p:nvSpPr>
        <p:spPr>
          <a:xfrm>
            <a:off x="3048000" y="3084063"/>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7" name="TextBox 6">
            <a:extLst>
              <a:ext uri="{FF2B5EF4-FFF2-40B4-BE49-F238E27FC236}">
                <a16:creationId xmlns:a16="http://schemas.microsoft.com/office/drawing/2014/main" id="{AE16F58E-506E-D78A-B764-A94AE8A6AC74}"/>
              </a:ext>
            </a:extLst>
          </p:cNvPr>
          <p:cNvSpPr txBox="1"/>
          <p:nvPr/>
        </p:nvSpPr>
        <p:spPr>
          <a:xfrm>
            <a:off x="2525486" y="4575406"/>
            <a:ext cx="6096000" cy="646331"/>
          </a:xfrm>
          <a:prstGeom prst="rect">
            <a:avLst/>
          </a:prstGeom>
          <a:noFill/>
        </p:spPr>
        <p:txBody>
          <a:bodyPr wrap="square">
            <a:spAutoFit/>
          </a:bodyPr>
          <a:lstStyle/>
          <a:p>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r>
              <a:rPr lang="en" dirty="0"/>
              <a:t/>
            </a:r>
            <a:br>
              <a:rPr lang="en" dirty="0"/>
            </a:br>
            <a:endParaRPr lang="ru-RU" dirty="0"/>
          </a:p>
        </p:txBody>
      </p:sp>
      <p:pic>
        <p:nvPicPr>
          <p:cNvPr id="9" name="Рисунок 8">
            <a:extLst>
              <a:ext uri="{FF2B5EF4-FFF2-40B4-BE49-F238E27FC236}">
                <a16:creationId xmlns:a16="http://schemas.microsoft.com/office/drawing/2014/main" id="{C01D3DF1-BA00-7604-0DA5-2FF11F031E30}"/>
              </a:ext>
            </a:extLst>
          </p:cNvPr>
          <p:cNvPicPr>
            <a:picLocks noChangeAspect="1"/>
          </p:cNvPicPr>
          <p:nvPr/>
        </p:nvPicPr>
        <p:blipFill>
          <a:blip r:embed="rId3"/>
          <a:stretch>
            <a:fillRect/>
          </a:stretch>
        </p:blipFill>
        <p:spPr>
          <a:xfrm>
            <a:off x="3092450" y="1485900"/>
            <a:ext cx="6007100" cy="3886200"/>
          </a:xfrm>
          <a:prstGeom prst="rect">
            <a:avLst/>
          </a:prstGeom>
        </p:spPr>
      </p:pic>
      <p:sp>
        <p:nvSpPr>
          <p:cNvPr id="13" name="TextBox 12">
            <a:extLst>
              <a:ext uri="{FF2B5EF4-FFF2-40B4-BE49-F238E27FC236}">
                <a16:creationId xmlns:a16="http://schemas.microsoft.com/office/drawing/2014/main" id="{883E3A76-2183-AC8F-A30E-9085470DD680}"/>
              </a:ext>
            </a:extLst>
          </p:cNvPr>
          <p:cNvSpPr txBox="1"/>
          <p:nvPr/>
        </p:nvSpPr>
        <p:spPr>
          <a:xfrm>
            <a:off x="2264228" y="-378423"/>
            <a:ext cx="6618514" cy="757130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a:p>
            <a:pPr algn="l">
              <a:buNone/>
            </a:pPr>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endParaRPr lang="en" b="0" i="0" dirty="0">
              <a:solidFill>
                <a:srgbClr val="1D1D1D"/>
              </a:solidFill>
              <a:effectLst/>
              <a:latin typeface="Inter"/>
            </a:endParaRPr>
          </a:p>
          <a:p>
            <a:pPr algn="l">
              <a:buNone/>
            </a:pPr>
            <a:r>
              <a:rPr lang="ru-RU" b="0" i="0" dirty="0">
                <a:solidFill>
                  <a:srgbClr val="1D1D1D"/>
                </a:solidFill>
                <a:effectLst/>
                <a:latin typeface="Inter"/>
              </a:rPr>
              <a:t>Кроме того, разделим головы на два типа — </a:t>
            </a:r>
            <a:r>
              <a:rPr lang="en" b="0" i="0" dirty="0">
                <a:solidFill>
                  <a:srgbClr val="1D1D1D"/>
                </a:solidFill>
                <a:effectLst/>
                <a:latin typeface="Inter"/>
              </a:rPr>
              <a:t>shared </a:t>
            </a:r>
            <a:r>
              <a:rPr lang="ru-RU" b="0" i="0" dirty="0">
                <a:solidFill>
                  <a:srgbClr val="1D1D1D"/>
                </a:solidFill>
                <a:effectLst/>
                <a:latin typeface="Inter"/>
              </a:rPr>
              <a:t>и </a:t>
            </a:r>
            <a:r>
              <a:rPr lang="en" b="0" i="0" dirty="0">
                <a:solidFill>
                  <a:srgbClr val="1D1D1D"/>
                </a:solidFill>
                <a:effectLst/>
                <a:latin typeface="Inter"/>
              </a:rPr>
              <a:t>routed. Shared </a:t>
            </a:r>
            <a:r>
              <a:rPr lang="ru-RU" b="0" i="0" dirty="0">
                <a:solidFill>
                  <a:srgbClr val="1D1D1D"/>
                </a:solidFill>
                <a:effectLst/>
                <a:latin typeface="Inter"/>
              </a:rPr>
              <a:t>будут использоваться всегда (то есть </a:t>
            </a:r>
            <a:r>
              <a:rPr lang="en" b="0" i="0" dirty="0" err="1">
                <a:solidFill>
                  <a:srgbClr val="1D1D1D"/>
                </a:solidFill>
                <a:effectLst/>
                <a:latin typeface="MJXc-TeX-math-I"/>
              </a:rPr>
              <a:t>gi</a:t>
            </a:r>
            <a:r>
              <a:rPr lang="en" b="0" i="0" dirty="0">
                <a:solidFill>
                  <a:srgbClr val="1D1D1D"/>
                </a:solidFill>
                <a:effectLst/>
                <a:latin typeface="Inter"/>
              </a:rPr>
              <a:t> ≠ 0 </a:t>
            </a:r>
            <a:r>
              <a:rPr lang="ru-RU" b="0" i="0" dirty="0">
                <a:solidFill>
                  <a:srgbClr val="1D1D1D"/>
                </a:solidFill>
                <a:effectLst/>
                <a:latin typeface="Inter"/>
              </a:rPr>
              <a:t>всегда для </a:t>
            </a:r>
            <a:r>
              <a:rPr lang="en" b="0" i="0" dirty="0">
                <a:solidFill>
                  <a:srgbClr val="1D1D1D"/>
                </a:solidFill>
                <a:effectLst/>
                <a:latin typeface="Inter"/>
              </a:rPr>
              <a:t>shared), </a:t>
            </a:r>
            <a:r>
              <a:rPr lang="ru-RU" b="0" i="0" dirty="0">
                <a:solidFill>
                  <a:srgbClr val="1D1D1D"/>
                </a:solidFill>
                <a:effectLst/>
                <a:latin typeface="Inter"/>
              </a:rPr>
              <a:t>и мы ожидаем, что они будут отвечать за какие-то «общие знания», которые нужны независимо от конкретной задачи и токена. </a:t>
            </a:r>
            <a:r>
              <a:rPr lang="en" b="0" i="0" dirty="0">
                <a:solidFill>
                  <a:srgbClr val="1D1D1D"/>
                </a:solidFill>
                <a:effectLst/>
                <a:latin typeface="Inter"/>
              </a:rPr>
              <a:t>Routed </a:t>
            </a:r>
            <a:r>
              <a:rPr lang="ru-RU" b="0" i="0" dirty="0">
                <a:solidFill>
                  <a:srgbClr val="1D1D1D"/>
                </a:solidFill>
                <a:effectLst/>
                <a:latin typeface="Inter"/>
              </a:rPr>
              <a:t>будут выбираться под каждый токен. То есть при прогоне через модель будут использоваться все </a:t>
            </a:r>
            <a:r>
              <a:rPr lang="en" b="0" i="0" dirty="0">
                <a:solidFill>
                  <a:srgbClr val="1D1D1D"/>
                </a:solidFill>
                <a:effectLst/>
                <a:latin typeface="Inter"/>
              </a:rPr>
              <a:t>shared </a:t>
            </a:r>
            <a:r>
              <a:rPr lang="ru-RU" b="0" i="0" dirty="0">
                <a:solidFill>
                  <a:srgbClr val="1D1D1D"/>
                </a:solidFill>
                <a:effectLst/>
                <a:latin typeface="Inter"/>
              </a:rPr>
              <a:t>и только часть </a:t>
            </a:r>
            <a:r>
              <a:rPr lang="en" b="0" i="0" dirty="0">
                <a:solidFill>
                  <a:srgbClr val="1D1D1D"/>
                </a:solidFill>
                <a:effectLst/>
                <a:latin typeface="Inter"/>
              </a:rPr>
              <a:t>routed heads. </a:t>
            </a:r>
            <a:r>
              <a:rPr lang="ru-RU" b="0" i="0" dirty="0">
                <a:solidFill>
                  <a:srgbClr val="1D1D1D"/>
                </a:solidFill>
                <a:effectLst/>
                <a:latin typeface="Inter"/>
              </a:rPr>
              <a:t>Для простоты пусть первые </a:t>
            </a:r>
            <a:r>
              <a:rPr lang="en" b="0" i="0" dirty="0" err="1">
                <a:solidFill>
                  <a:srgbClr val="1D1D1D"/>
                </a:solidFill>
                <a:effectLst/>
                <a:latin typeface="MJXc-TeX-math-I"/>
              </a:rPr>
              <a:t>hs</a:t>
            </a:r>
            <a:r>
              <a:rPr lang="en" b="0" i="0" dirty="0">
                <a:solidFill>
                  <a:srgbClr val="1D1D1D"/>
                </a:solidFill>
                <a:effectLst/>
                <a:latin typeface="Inter"/>
              </a:rPr>
              <a:t> </a:t>
            </a:r>
            <a:r>
              <a:rPr lang="ru-RU" b="0" i="0" dirty="0">
                <a:solidFill>
                  <a:srgbClr val="1D1D1D"/>
                </a:solidFill>
                <a:effectLst/>
                <a:latin typeface="Inter"/>
              </a:rPr>
              <a:t>по нумерации голов — это </a:t>
            </a:r>
            <a:r>
              <a:rPr lang="en" b="0" i="0" dirty="0">
                <a:solidFill>
                  <a:srgbClr val="1D1D1D"/>
                </a:solidFill>
                <a:effectLst/>
                <a:latin typeface="Inter"/>
              </a:rPr>
              <a:t>shared, </a:t>
            </a:r>
            <a:r>
              <a:rPr lang="ru-RU" b="0" i="0" dirty="0">
                <a:solidFill>
                  <a:srgbClr val="1D1D1D"/>
                </a:solidFill>
                <a:effectLst/>
                <a:latin typeface="Inter"/>
              </a:rPr>
              <a:t>а остальные от </a:t>
            </a:r>
            <a:r>
              <a:rPr lang="en" b="0" i="0" dirty="0">
                <a:solidFill>
                  <a:srgbClr val="1D1D1D"/>
                </a:solidFill>
                <a:effectLst/>
                <a:latin typeface="MJXc-TeX-math-I"/>
              </a:rPr>
              <a:t>hs</a:t>
            </a:r>
            <a:r>
              <a:rPr lang="en" b="0" i="0" dirty="0">
                <a:solidFill>
                  <a:srgbClr val="1D1D1D"/>
                </a:solidFill>
                <a:effectLst/>
                <a:latin typeface="MJXc-TeX-main-R"/>
              </a:rPr>
              <a:t>+1</a:t>
            </a:r>
            <a:r>
              <a:rPr lang="en" b="0" i="0" dirty="0">
                <a:solidFill>
                  <a:srgbClr val="1D1D1D"/>
                </a:solidFill>
                <a:effectLst/>
                <a:latin typeface="Inter"/>
              </a:rPr>
              <a:t> </a:t>
            </a:r>
            <a:r>
              <a:rPr lang="ru-RU" b="0" i="0" dirty="0">
                <a:solidFill>
                  <a:srgbClr val="1D1D1D"/>
                </a:solidFill>
                <a:effectLst/>
                <a:latin typeface="Inter"/>
              </a:rPr>
              <a:t>до </a:t>
            </a:r>
            <a:r>
              <a:rPr lang="en" b="0" i="0" dirty="0">
                <a:solidFill>
                  <a:srgbClr val="1D1D1D"/>
                </a:solidFill>
                <a:effectLst/>
                <a:latin typeface="MJXc-TeX-math-I"/>
              </a:rPr>
              <a:t>h</a:t>
            </a:r>
            <a:r>
              <a:rPr lang="en" b="0" i="0" dirty="0">
                <a:solidFill>
                  <a:srgbClr val="1D1D1D"/>
                </a:solidFill>
                <a:effectLst/>
                <a:latin typeface="Inter"/>
              </a:rPr>
              <a:t> — routed.</a:t>
            </a:r>
          </a:p>
          <a:p>
            <a:pPr algn="l">
              <a:buNone/>
            </a:pPr>
            <a:r>
              <a:rPr lang="ru-RU" b="0" i="0" dirty="0">
                <a:solidFill>
                  <a:srgbClr val="1D1D1D"/>
                </a:solidFill>
                <a:effectLst/>
                <a:latin typeface="Inter"/>
              </a:rPr>
              <a:t>Чтобы проранжировать </a:t>
            </a:r>
            <a:r>
              <a:rPr lang="en" b="0" i="0" dirty="0">
                <a:solidFill>
                  <a:srgbClr val="1D1D1D"/>
                </a:solidFill>
                <a:effectLst/>
                <a:latin typeface="Inter"/>
              </a:rPr>
              <a:t>routed heads </a:t>
            </a:r>
            <a:r>
              <a:rPr lang="ru-RU" b="0" i="0" dirty="0">
                <a:solidFill>
                  <a:srgbClr val="1D1D1D"/>
                </a:solidFill>
                <a:effectLst/>
                <a:latin typeface="Inter"/>
              </a:rPr>
              <a:t>по необходимости её применения для токена, нам нужен </a:t>
            </a:r>
            <a:r>
              <a:rPr lang="en" b="0" i="0" dirty="0">
                <a:solidFill>
                  <a:srgbClr val="1D1D1D"/>
                </a:solidFill>
                <a:effectLst/>
                <a:latin typeface="Inter"/>
              </a:rPr>
              <a:t>Router, </a:t>
            </a:r>
            <a:r>
              <a:rPr lang="ru-RU" b="0" i="0" dirty="0">
                <a:solidFill>
                  <a:srgbClr val="1D1D1D"/>
                </a:solidFill>
                <a:effectLst/>
                <a:latin typeface="Inter"/>
              </a:rPr>
              <a:t>который выдаст для каждой головы скор её релевантности. Обычно для этого используется какая-то эвристика или небольшая сеть. Так и в этой работе: при добавлении </a:t>
            </a:r>
            <a:r>
              <a:rPr lang="en" b="0" i="0" dirty="0">
                <a:solidFill>
                  <a:srgbClr val="1D1D1D"/>
                </a:solidFill>
                <a:effectLst/>
                <a:latin typeface="Inter"/>
              </a:rPr>
              <a:t>MoH </a:t>
            </a:r>
            <a:r>
              <a:rPr lang="ru-RU" b="0" i="0" dirty="0">
                <a:solidFill>
                  <a:srgbClr val="1D1D1D"/>
                </a:solidFill>
                <a:effectLst/>
                <a:latin typeface="Inter"/>
              </a:rPr>
              <a:t>в </a:t>
            </a:r>
            <a:r>
              <a:rPr lang="ru-RU" b="0" i="0" dirty="0" err="1">
                <a:solidFill>
                  <a:srgbClr val="1D1D1D"/>
                </a:solidFill>
                <a:effectLst/>
                <a:latin typeface="Inter"/>
              </a:rPr>
              <a:t>предобученную</a:t>
            </a:r>
            <a:r>
              <a:rPr lang="ru-RU" b="0" i="0" dirty="0">
                <a:solidFill>
                  <a:srgbClr val="1D1D1D"/>
                </a:solidFill>
                <a:effectLst/>
                <a:latin typeface="Inter"/>
              </a:rPr>
              <a:t> модель применяли </a:t>
            </a:r>
            <a:r>
              <a:rPr lang="en" b="0" i="0" dirty="0">
                <a:solidFill>
                  <a:srgbClr val="1D1D1D"/>
                </a:solidFill>
                <a:effectLst/>
                <a:latin typeface="MJXc-TeX-math-I"/>
              </a:rPr>
              <a:t>l</a:t>
            </a:r>
            <a:r>
              <a:rPr lang="en" b="0" i="0" dirty="0">
                <a:solidFill>
                  <a:srgbClr val="1D1D1D"/>
                </a:solidFill>
                <a:effectLst/>
                <a:latin typeface="MJXc-TeX-main-R"/>
              </a:rPr>
              <a:t>2</a:t>
            </a:r>
            <a:r>
              <a:rPr lang="en" b="0" i="0" dirty="0">
                <a:solidFill>
                  <a:srgbClr val="1D1D1D"/>
                </a:solidFill>
                <a:effectLst/>
                <a:latin typeface="Inter"/>
              </a:rPr>
              <a:t> </a:t>
            </a:r>
            <a:r>
              <a:rPr lang="ru-RU" b="0" i="0" dirty="0">
                <a:solidFill>
                  <a:srgbClr val="1D1D1D"/>
                </a:solidFill>
                <a:effectLst/>
                <a:latin typeface="Inter"/>
              </a:rPr>
              <a:t>норму от </a:t>
            </a:r>
            <a:r>
              <a:rPr lang="en" b="0" i="0" dirty="0">
                <a:solidFill>
                  <a:srgbClr val="1D1D1D"/>
                </a:solidFill>
                <a:effectLst/>
                <a:latin typeface="Inter"/>
              </a:rPr>
              <a:t>query </a:t>
            </a:r>
            <a:r>
              <a:rPr lang="ru-RU" b="0" i="0" dirty="0">
                <a:solidFill>
                  <a:srgbClr val="1D1D1D"/>
                </a:solidFill>
                <a:effectLst/>
                <a:latin typeface="Inter"/>
              </a:rPr>
              <a:t>каждой головы, при обучении модели с нуля добавляли отдельную сеть. Выбирать будем </a:t>
            </a:r>
            <a:r>
              <a:rPr lang="en" b="0" i="0" dirty="0">
                <a:solidFill>
                  <a:srgbClr val="1D1D1D"/>
                </a:solidFill>
                <a:effectLst/>
                <a:latin typeface="Inter"/>
              </a:rPr>
              <a:t>k </a:t>
            </a:r>
            <a:r>
              <a:rPr lang="ru-RU" b="0" i="0" dirty="0">
                <a:solidFill>
                  <a:srgbClr val="1D1D1D"/>
                </a:solidFill>
                <a:effectLst/>
                <a:latin typeface="Inter"/>
              </a:rPr>
              <a:t>голов с самым высоким скором от </a:t>
            </a:r>
            <a:r>
              <a:rPr lang="en" b="0" i="0" dirty="0">
                <a:solidFill>
                  <a:srgbClr val="1D1D1D"/>
                </a:solidFill>
                <a:effectLst/>
                <a:latin typeface="Inter"/>
              </a:rPr>
              <a:t>Router.</a:t>
            </a:r>
          </a:p>
        </p:txBody>
      </p:sp>
    </p:spTree>
    <p:extLst>
      <p:ext uri="{BB962C8B-B14F-4D97-AF65-F5344CB8AC3E}">
        <p14:creationId xmlns:p14="http://schemas.microsoft.com/office/powerpoint/2010/main" val="3125350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1CC6B111-5812-2B31-545E-6B54D29E532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30B1A41-DD55-4444-896A-CA952CFFCB7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30B1A41-DD55-4444-896A-CA952CFFCB7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35C85C9F-6140-7185-155A-03434164546D}"/>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82A5B6E-5123-1FEE-7C8E-307222B023BB}"/>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57FD4E4F-F62B-8EC2-60D3-E9B8AB1A1F74}"/>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40FB33F9-7107-F5AA-344D-E5AFB3264390}"/>
              </a:ext>
            </a:extLst>
          </p:cNvPr>
          <p:cNvSpPr txBox="1"/>
          <p:nvPr/>
        </p:nvSpPr>
        <p:spPr>
          <a:xfrm>
            <a:off x="838200" y="952500"/>
            <a:ext cx="6096000" cy="1200329"/>
          </a:xfrm>
          <a:prstGeom prst="rect">
            <a:avLst/>
          </a:prstGeom>
          <a:noFill/>
        </p:spPr>
        <p:txBody>
          <a:bodyPr wrap="square">
            <a:spAutoFit/>
          </a:bodyPr>
          <a:lstStyle/>
          <a:p>
            <a:r>
              <a:rPr lang="en" b="0" i="0" dirty="0">
                <a:solidFill>
                  <a:srgbClr val="1D1D1D"/>
                </a:solidFill>
                <a:effectLst/>
                <a:latin typeface="MJXc-TeX-main-R"/>
              </a:rPr>
              <a:t/>
            </a:r>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r>
              <a:rPr lang="en" b="0" i="0" dirty="0">
                <a:solidFill>
                  <a:srgbClr val="1D1D1D"/>
                </a:solidFill>
                <a:effectLst/>
                <a:latin typeface="Inter"/>
              </a:rPr>
              <a:t/>
            </a: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6E745C2D-2914-B96B-5C9D-FDF5EE22C5DC}"/>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49F2C02F-F6A6-651D-CF1E-1FB4ABE3E6E0}"/>
              </a:ext>
            </a:extLst>
          </p:cNvPr>
          <p:cNvPicPr>
            <a:picLocks noChangeAspect="1"/>
          </p:cNvPicPr>
          <p:nvPr/>
        </p:nvPicPr>
        <p:blipFill>
          <a:blip r:embed="rId3"/>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AAF0683A-60BA-740C-5544-ECD3068FE99C}"/>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E1590BAB-EB51-5645-C2AA-38C19FD978AA}"/>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863675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408F8504-913D-3D1B-9271-00CEABDA9DC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CE6025-375B-99DB-CBA0-6D79628CEEE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https://</a:t>
            </a:r>
            <a:r>
              <a:rPr lang="en-US" sz="4800" b="1" dirty="0" err="1">
                <a:solidFill>
                  <a:schemeClr val="bg1"/>
                </a:solidFill>
              </a:rPr>
              <a:t>rohitbandaru.github.io</a:t>
            </a:r>
            <a:r>
              <a:rPr lang="en-US" sz="4800" b="1" dirty="0">
                <a:solidFill>
                  <a:schemeClr val="bg1"/>
                </a:solidFill>
              </a:rPr>
              <a:t>/blog/Transformer-Design-Guide-Pt2/#</a:t>
            </a:r>
            <a:r>
              <a:rPr lang="en-US" sz="4800" b="1" dirty="0" err="1">
                <a:solidFill>
                  <a:schemeClr val="bg1"/>
                </a:solidFill>
              </a:rPr>
              <a:t>kv</a:t>
            </a:r>
            <a:r>
              <a:rPr lang="en-US" sz="4800" b="1" dirty="0">
                <a:solidFill>
                  <a:schemeClr val="bg1"/>
                </a:solidFill>
              </a:rPr>
              <a:t>-cache</a:t>
            </a:r>
            <a:endParaRPr lang="ru-RU" sz="4800" dirty="0">
              <a:solidFill>
                <a:schemeClr val="bg1"/>
              </a:solidFill>
            </a:endParaRPr>
          </a:p>
        </p:txBody>
      </p:sp>
      <p:sp>
        <p:nvSpPr>
          <p:cNvPr id="6" name="Rectangle 4">
            <a:extLst>
              <a:ext uri="{FF2B5EF4-FFF2-40B4-BE49-F238E27FC236}">
                <a16:creationId xmlns:a16="http://schemas.microsoft.com/office/drawing/2014/main" id="{B72574A2-F5F4-6D1E-F89F-8B4289B9680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DC70F6A-B870-D7F4-7F81-B2013973982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0BF232C2-33C7-E128-8B52-E465EC8373FB}"/>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C531CD55-59C7-5BE4-2243-AD096A3A69D5}"/>
              </a:ext>
            </a:extLst>
          </p:cNvPr>
          <p:cNvSpPr txBox="1"/>
          <p:nvPr/>
        </p:nvSpPr>
        <p:spPr>
          <a:xfrm>
            <a:off x="838200" y="952500"/>
            <a:ext cx="6096000" cy="1200329"/>
          </a:xfrm>
          <a:prstGeom prst="rect">
            <a:avLst/>
          </a:prstGeom>
          <a:noFill/>
        </p:spPr>
        <p:txBody>
          <a:bodyPr wrap="square">
            <a:spAutoFit/>
          </a:bodyPr>
          <a:lstStyle/>
          <a:p>
            <a:r>
              <a:rPr lang="en" b="0" i="0" dirty="0">
                <a:solidFill>
                  <a:srgbClr val="1D1D1D"/>
                </a:solidFill>
                <a:effectLst/>
                <a:latin typeface="MJXc-TeX-main-R"/>
              </a:rPr>
              <a:t/>
            </a:r>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r>
              <a:rPr lang="en" b="0" i="0" dirty="0">
                <a:solidFill>
                  <a:srgbClr val="1D1D1D"/>
                </a:solidFill>
                <a:effectLst/>
                <a:latin typeface="Inter"/>
              </a:rPr>
              <a:t/>
            </a: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D43056BE-BA6B-65B8-042B-03CCB6059360}"/>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E86A9108-ACE7-90C8-A336-53B2B8B1A3D6}"/>
              </a:ext>
            </a:extLst>
          </p:cNvPr>
          <p:cNvPicPr>
            <a:picLocks noChangeAspect="1"/>
          </p:cNvPicPr>
          <p:nvPr/>
        </p:nvPicPr>
        <p:blipFill>
          <a:blip r:embed="rId2"/>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C95B6244-4C13-D2BA-ADF8-91DDAB566D01}"/>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C898E0AC-A9E3-6A1F-ACA0-77FCA31E7436}"/>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582310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2E3300F8-D152-DFDA-8362-59FC86B0101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6D4AE5-1D05-27BB-7419-5F84D4C4291F}"/>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https://</a:t>
            </a:r>
            <a:r>
              <a:rPr lang="en-US" sz="4800" b="1" dirty="0" err="1">
                <a:solidFill>
                  <a:schemeClr val="bg1"/>
                </a:solidFill>
              </a:rPr>
              <a:t>rohitbandaru.github.io</a:t>
            </a:r>
            <a:r>
              <a:rPr lang="en-US" sz="4800" b="1" dirty="0">
                <a:solidFill>
                  <a:schemeClr val="bg1"/>
                </a:solidFill>
              </a:rPr>
              <a:t>/blog/Transformer-Design-Guide-Pt2/#</a:t>
            </a:r>
            <a:r>
              <a:rPr lang="en-US" sz="4800" b="1" dirty="0" err="1">
                <a:solidFill>
                  <a:schemeClr val="bg1"/>
                </a:solidFill>
              </a:rPr>
              <a:t>kv</a:t>
            </a:r>
            <a:r>
              <a:rPr lang="en-US" sz="4800" b="1" dirty="0">
                <a:solidFill>
                  <a:schemeClr val="bg1"/>
                </a:solidFill>
              </a:rPr>
              <a:t>-cache</a:t>
            </a:r>
            <a:endParaRPr lang="ru-RU" sz="4800" dirty="0">
              <a:solidFill>
                <a:schemeClr val="bg1"/>
              </a:solidFill>
            </a:endParaRPr>
          </a:p>
        </p:txBody>
      </p:sp>
      <p:sp>
        <p:nvSpPr>
          <p:cNvPr id="6" name="Rectangle 4">
            <a:extLst>
              <a:ext uri="{FF2B5EF4-FFF2-40B4-BE49-F238E27FC236}">
                <a16:creationId xmlns:a16="http://schemas.microsoft.com/office/drawing/2014/main" id="{F6B8FAFB-D542-F1AD-13E6-033A74B5D79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999AA21-5FE2-B657-BA14-E953E7325760}"/>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B04979AF-6FF1-660A-7BBF-5CB88B316428}"/>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5CB5D304-BCCE-87BB-0DBD-CF3E34E85838}"/>
              </a:ext>
            </a:extLst>
          </p:cNvPr>
          <p:cNvSpPr txBox="1"/>
          <p:nvPr/>
        </p:nvSpPr>
        <p:spPr>
          <a:xfrm>
            <a:off x="838200" y="952500"/>
            <a:ext cx="6096000" cy="1200329"/>
          </a:xfrm>
          <a:prstGeom prst="rect">
            <a:avLst/>
          </a:prstGeom>
          <a:noFill/>
        </p:spPr>
        <p:txBody>
          <a:bodyPr wrap="square">
            <a:spAutoFit/>
          </a:bodyPr>
          <a:lstStyle/>
          <a:p>
            <a:r>
              <a:rPr lang="en" b="0" i="0" dirty="0">
                <a:solidFill>
                  <a:srgbClr val="1D1D1D"/>
                </a:solidFill>
                <a:effectLst/>
                <a:latin typeface="MJXc-TeX-main-R"/>
              </a:rPr>
              <a:t/>
            </a:r>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r>
              <a:rPr lang="en" b="0" i="0" dirty="0">
                <a:solidFill>
                  <a:srgbClr val="1D1D1D"/>
                </a:solidFill>
                <a:effectLst/>
                <a:latin typeface="Inter"/>
              </a:rPr>
              <a:t/>
            </a: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D8D8926A-9B3B-6091-E20D-CAF0EE6C9A94}"/>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11" name="Rectangle 1">
            <a:extLst>
              <a:ext uri="{FF2B5EF4-FFF2-40B4-BE49-F238E27FC236}">
                <a16:creationId xmlns:a16="http://schemas.microsoft.com/office/drawing/2014/main" id="{1942DAE4-7BDF-7C17-8FAE-B3FB8967F530}"/>
              </a:ext>
            </a:extLst>
          </p:cNvPr>
          <p:cNvSpPr>
            <a:spLocks noChangeArrowheads="1"/>
          </p:cNvSpPr>
          <p:nvPr/>
        </p:nvSpPr>
        <p:spPr bwMode="auto">
          <a:xfrm>
            <a:off x="963839" y="3800464"/>
            <a:ext cx="844731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 altLang="ru-RU" sz="1200" dirty="0">
                <a:solidFill>
                  <a:srgbClr val="1D1D1D"/>
                </a:solidFill>
                <a:latin typeface="Inter"/>
              </a:rPr>
              <a:t>https://</a:t>
            </a:r>
            <a:r>
              <a:rPr lang="en" altLang="ru-RU" sz="1200" dirty="0" err="1">
                <a:solidFill>
                  <a:srgbClr val="1D1D1D"/>
                </a:solidFill>
                <a:latin typeface="Inter"/>
              </a:rPr>
              <a:t>readmedium.com</a:t>
            </a:r>
            <a:r>
              <a:rPr lang="en" altLang="ru-RU" sz="1200" dirty="0">
                <a:solidFill>
                  <a:srgbClr val="1D1D1D"/>
                </a:solidFill>
                <a:latin typeface="Inter"/>
              </a:rPr>
              <a:t>/deit-training-data-efficient-image-transformer-distillation-through-attention-facebook-ai-9b60aea3da07</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27D7FA4E-1BF0-3DB9-C9BB-5BCF232BDE11}"/>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26" name="Picture 2">
            <a:extLst>
              <a:ext uri="{FF2B5EF4-FFF2-40B4-BE49-F238E27FC236}">
                <a16:creationId xmlns:a16="http://schemas.microsoft.com/office/drawing/2014/main" id="{0DD83710-64F0-044F-596A-85369455F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585" y="2152829"/>
            <a:ext cx="7122010" cy="387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143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381463" y="1256511"/>
            <a:ext cx="11574780" cy="2354229"/>
          </a:xfrm>
        </p:spPr>
        <p:txBody>
          <a:bodyPr>
            <a:noAutofit/>
          </a:bodyPr>
          <a:lstStyle/>
          <a:p>
            <a:r>
              <a:rPr lang="ru-RU" sz="2400" dirty="0">
                <a:solidFill>
                  <a:schemeClr val="bg1"/>
                </a:solidFill>
              </a:rPr>
              <a:t>Проблема </a:t>
            </a:r>
            <a:r>
              <a:rPr lang="en-US" sz="2400" dirty="0">
                <a:solidFill>
                  <a:schemeClr val="bg1"/>
                </a:solidFill>
              </a:rPr>
              <a:t>VIT – </a:t>
            </a:r>
            <a:r>
              <a:rPr lang="ru-RU" sz="2400" dirty="0">
                <a:solidFill>
                  <a:schemeClr val="bg1"/>
                </a:solidFill>
              </a:rPr>
              <a:t>широкие </a:t>
            </a:r>
            <a:r>
              <a:rPr lang="ru-RU" sz="2400" dirty="0" err="1">
                <a:solidFill>
                  <a:schemeClr val="bg1"/>
                </a:solidFill>
              </a:rPr>
              <a:t>патчи</a:t>
            </a:r>
            <a:r>
              <a:rPr lang="ru-RU" sz="2400" dirty="0">
                <a:solidFill>
                  <a:schemeClr val="bg1"/>
                </a:solidFill>
              </a:rPr>
              <a:t> не учитывают мелкие детали  - не возможно </a:t>
            </a:r>
            <a:r>
              <a:rPr lang="en-US" i="1" dirty="0">
                <a:solidFill>
                  <a:schemeClr val="bg1"/>
                </a:solidFill>
              </a:rPr>
              <a:t>pixel-level</a:t>
            </a:r>
            <a:r>
              <a:rPr lang="ru-RU" i="1" dirty="0">
                <a:solidFill>
                  <a:schemeClr val="bg1"/>
                </a:solidFill>
              </a:rPr>
              <a:t> предсказание.</a:t>
            </a:r>
            <a:endParaRPr lang="en-US" i="1" dirty="0">
              <a:solidFill>
                <a:schemeClr val="bg1"/>
              </a:solidFill>
            </a:endParaRPr>
          </a:p>
          <a:p>
            <a:r>
              <a:rPr lang="ru-RU" i="1" dirty="0">
                <a:solidFill>
                  <a:schemeClr val="bg1"/>
                </a:solidFill>
              </a:rPr>
              <a:t>Чем выше глубина, чем меньше необходимо внимание к деталям – более абстрактные признаки.</a:t>
            </a:r>
            <a:endParaRPr lang="en-US" i="1" dirty="0">
              <a:solidFill>
                <a:schemeClr val="bg1"/>
              </a:solidFill>
            </a:endParaRPr>
          </a:p>
          <a:p>
            <a:r>
              <a:rPr lang="ru-RU" sz="2000" i="1" dirty="0">
                <a:solidFill>
                  <a:schemeClr val="bg1"/>
                </a:solidFill>
              </a:rPr>
              <a:t>Идея - </a:t>
            </a:r>
            <a:r>
              <a:rPr lang="en-US" sz="2000" i="1" dirty="0">
                <a:solidFill>
                  <a:schemeClr val="bg1"/>
                </a:solidFill>
              </a:rPr>
              <a:t>Hierarchical Vision Transformer using Shifted Windows</a:t>
            </a:r>
            <a:r>
              <a:rPr lang="ru-RU" sz="2000" i="1" dirty="0">
                <a:solidFill>
                  <a:schemeClr val="bg1"/>
                </a:solidFill>
              </a:rPr>
              <a:t> (</a:t>
            </a:r>
            <a:r>
              <a:rPr lang="en-US" sz="2000" i="1" dirty="0">
                <a:solidFill>
                  <a:schemeClr val="bg1"/>
                </a:solidFill>
              </a:rPr>
              <a:t>SWIN) – </a:t>
            </a:r>
            <a:r>
              <a:rPr lang="ru-RU" sz="2000" i="1" dirty="0">
                <a:solidFill>
                  <a:schemeClr val="bg1"/>
                </a:solidFill>
              </a:rPr>
              <a:t>каждый слой должен иметь свой размер </a:t>
            </a:r>
            <a:r>
              <a:rPr lang="ru-RU" sz="2000" i="1" dirty="0" err="1">
                <a:solidFill>
                  <a:schemeClr val="bg1"/>
                </a:solidFill>
              </a:rPr>
              <a:t>патча</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2050" name="Picture 2" descr="https://habrastorage.org/r/w1560/getpro/habr/upload_files/c50/b87/551/c50b875512403f6399510cc736088b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169" y="3610740"/>
            <a:ext cx="8828768" cy="276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3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5145477" cy="4923753"/>
          </a:xfrm>
        </p:spPr>
        <p:txBody>
          <a:bodyPr>
            <a:noAutofit/>
          </a:bodyPr>
          <a:lstStyle/>
          <a:p>
            <a:r>
              <a:rPr lang="ru-RU" sz="2400" dirty="0">
                <a:solidFill>
                  <a:schemeClr val="bg1"/>
                </a:solidFill>
              </a:rPr>
              <a:t>первый слой </a:t>
            </a:r>
            <a:r>
              <a:rPr lang="ru-RU" sz="2400" dirty="0" err="1">
                <a:solidFill>
                  <a:schemeClr val="bg1"/>
                </a:solidFill>
              </a:rPr>
              <a:t>патчи</a:t>
            </a:r>
            <a:r>
              <a:rPr lang="ru-RU" sz="2400" dirty="0">
                <a:solidFill>
                  <a:schemeClr val="bg1"/>
                </a:solidFill>
              </a:rPr>
              <a:t> 4х4, - позволяет обрабатывать более мелкий контекст. Далее 8х8…32х32</a:t>
            </a:r>
          </a:p>
          <a:p>
            <a:r>
              <a:rPr lang="ru-RU" sz="2400" dirty="0">
                <a:solidFill>
                  <a:schemeClr val="bg1"/>
                </a:solidFill>
              </a:rPr>
              <a:t> </a:t>
            </a:r>
            <a:r>
              <a:rPr lang="ru-RU" sz="2400" i="1" dirty="0" err="1">
                <a:solidFill>
                  <a:schemeClr val="bg1"/>
                </a:solidFill>
              </a:rPr>
              <a:t>Patch</a:t>
            </a:r>
            <a:r>
              <a:rPr lang="ru-RU" sz="2400" dirty="0">
                <a:solidFill>
                  <a:schemeClr val="bg1"/>
                </a:solidFill>
              </a:rPr>
              <a:t> </a:t>
            </a:r>
            <a:r>
              <a:rPr lang="ru-RU" sz="2400" i="1" dirty="0" err="1">
                <a:solidFill>
                  <a:schemeClr val="bg1"/>
                </a:solidFill>
              </a:rPr>
              <a:t>Merging</a:t>
            </a:r>
            <a:r>
              <a:rPr lang="ru-RU" sz="2400" dirty="0">
                <a:solidFill>
                  <a:schemeClr val="bg1"/>
                </a:solidFill>
              </a:rPr>
              <a:t> конкатенирует </a:t>
            </a:r>
            <a:r>
              <a:rPr lang="ru-RU" sz="2400" dirty="0" err="1">
                <a:solidFill>
                  <a:schemeClr val="bg1"/>
                </a:solidFill>
              </a:rPr>
              <a:t>фичи</a:t>
            </a:r>
            <a:r>
              <a:rPr lang="ru-RU" sz="2400" dirty="0">
                <a:solidFill>
                  <a:schemeClr val="bg1"/>
                </a:solidFill>
              </a:rPr>
              <a:t> соседних </a:t>
            </a:r>
            <a:r>
              <a:rPr lang="ru-RU" sz="2400" dirty="0" err="1">
                <a:solidFill>
                  <a:schemeClr val="bg1"/>
                </a:solidFill>
              </a:rPr>
              <a:t>токенов</a:t>
            </a:r>
            <a:r>
              <a:rPr lang="ru-RU" sz="2400" dirty="0">
                <a:solidFill>
                  <a:schemeClr val="bg1"/>
                </a:solidFill>
              </a:rPr>
              <a:t> (в окне 2х2) и понижает размерность, получая более высокоуровневое представление. </a:t>
            </a:r>
          </a:p>
          <a:p>
            <a:r>
              <a:rPr lang="ru-RU" sz="2400" dirty="0">
                <a:solidFill>
                  <a:schemeClr val="bg1"/>
                </a:solidFill>
              </a:rPr>
              <a:t>каждый </a:t>
            </a:r>
            <a:r>
              <a:rPr lang="ru-RU" sz="2400" i="1" dirty="0" err="1">
                <a:solidFill>
                  <a:schemeClr val="bg1"/>
                </a:solidFill>
              </a:rPr>
              <a:t>Stage</a:t>
            </a:r>
            <a:r>
              <a:rPr lang="ru-RU" sz="2400" i="1" dirty="0">
                <a:solidFill>
                  <a:schemeClr val="bg1"/>
                </a:solidFill>
              </a:rPr>
              <a:t>-а</a:t>
            </a:r>
            <a:r>
              <a:rPr lang="ru-RU" sz="2400" dirty="0">
                <a:solidFill>
                  <a:schemeClr val="bg1"/>
                </a:solidFill>
              </a:rPr>
              <a:t> образует «карты» признаков, содержащие информацию на разных пространственных масштабах, </a:t>
            </a:r>
          </a:p>
          <a:p>
            <a:r>
              <a:rPr lang="ru-RU" sz="2400" dirty="0">
                <a:solidFill>
                  <a:schemeClr val="bg1"/>
                </a:solidFill>
              </a:rPr>
              <a:t>Это позволяет получить иерархическое представление изображен</a:t>
            </a:r>
            <a:r>
              <a:rPr lang="ru-RU" dirty="0">
                <a:solidFill>
                  <a:schemeClr val="bg1"/>
                </a:solidFill>
              </a:rPr>
              <a:t>ия, </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3074" name="Picture 2" descr="Обзор архитектуры Swin Transformer / Хаб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742" y="2272460"/>
            <a:ext cx="6950258" cy="398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7570014" cy="4923753"/>
          </a:xfrm>
        </p:spPr>
        <p:txBody>
          <a:bodyPr>
            <a:noAutofit/>
          </a:bodyPr>
          <a:lstStyle/>
          <a:p>
            <a:pPr marL="0" indent="0">
              <a:buNone/>
            </a:pPr>
            <a:r>
              <a:rPr lang="ru-RU" i="1" dirty="0">
                <a:solidFill>
                  <a:schemeClr val="bg1"/>
                </a:solidFill>
              </a:rPr>
              <a:t>Multi-</a:t>
            </a:r>
            <a:r>
              <a:rPr lang="ru-RU" i="1" dirty="0" err="1">
                <a:solidFill>
                  <a:schemeClr val="bg1"/>
                </a:solidFill>
              </a:rPr>
              <a:t>Head</a:t>
            </a:r>
            <a:r>
              <a:rPr lang="ru-RU" dirty="0">
                <a:solidFill>
                  <a:schemeClr val="bg1"/>
                </a:solidFill>
              </a:rPr>
              <a:t> </a:t>
            </a:r>
            <a:r>
              <a:rPr lang="ru-RU" i="1" dirty="0" err="1">
                <a:solidFill>
                  <a:schemeClr val="bg1"/>
                </a:solidFill>
              </a:rPr>
              <a:t>Attention</a:t>
            </a:r>
            <a:r>
              <a:rPr lang="ru-RU" i="1" dirty="0">
                <a:solidFill>
                  <a:schemeClr val="bg1"/>
                </a:solidFill>
              </a:rPr>
              <a:t>-</a:t>
            </a:r>
            <a:r>
              <a:rPr lang="ru-RU" dirty="0">
                <a:solidFill>
                  <a:schemeClr val="bg1"/>
                </a:solidFill>
              </a:rPr>
              <a:t>квадратичная сложность</a:t>
            </a:r>
          </a:p>
          <a:p>
            <a:r>
              <a:rPr lang="ru-RU" dirty="0">
                <a:solidFill>
                  <a:schemeClr val="bg1"/>
                </a:solidFill>
              </a:rPr>
              <a:t>Идея </a:t>
            </a:r>
            <a:r>
              <a:rPr lang="en-US" dirty="0">
                <a:solidFill>
                  <a:schemeClr val="bg1"/>
                </a:solidFill>
              </a:rPr>
              <a:t>(Shifted) Window Multi-Head Attention</a:t>
            </a:r>
            <a:r>
              <a:rPr lang="ru-RU" dirty="0">
                <a:solidFill>
                  <a:schemeClr val="bg1"/>
                </a:solidFill>
              </a:rPr>
              <a:t> - для каждого </a:t>
            </a:r>
            <a:r>
              <a:rPr lang="ru-RU" dirty="0" err="1">
                <a:solidFill>
                  <a:schemeClr val="bg1"/>
                </a:solidFill>
              </a:rPr>
              <a:t>токена</a:t>
            </a:r>
            <a:r>
              <a:rPr lang="ru-RU" dirty="0">
                <a:solidFill>
                  <a:schemeClr val="bg1"/>
                </a:solidFill>
              </a:rPr>
              <a:t> считать </a:t>
            </a:r>
            <a:r>
              <a:rPr lang="ru-RU" i="1" dirty="0" err="1">
                <a:solidFill>
                  <a:schemeClr val="bg1"/>
                </a:solidFill>
              </a:rPr>
              <a:t>Attention</a:t>
            </a:r>
            <a:r>
              <a:rPr lang="ru-RU" dirty="0">
                <a:solidFill>
                  <a:schemeClr val="bg1"/>
                </a:solidFill>
              </a:rPr>
              <a:t> не со всеми другими </a:t>
            </a:r>
            <a:r>
              <a:rPr lang="ru-RU" dirty="0" err="1">
                <a:solidFill>
                  <a:schemeClr val="bg1"/>
                </a:solidFill>
              </a:rPr>
              <a:t>токенами</a:t>
            </a:r>
            <a:r>
              <a:rPr lang="ru-RU" dirty="0">
                <a:solidFill>
                  <a:schemeClr val="bg1"/>
                </a:solidFill>
              </a:rPr>
              <a:t>, а только с находящимися в некотором окне фиксированного размера (</a:t>
            </a:r>
            <a:r>
              <a:rPr lang="ru-RU" i="1" dirty="0" err="1">
                <a:solidFill>
                  <a:schemeClr val="bg1"/>
                </a:solidFill>
              </a:rPr>
              <a:t>Window</a:t>
            </a:r>
            <a:r>
              <a:rPr lang="ru-RU" dirty="0">
                <a:solidFill>
                  <a:schemeClr val="bg1"/>
                </a:solidFill>
              </a:rPr>
              <a:t> </a:t>
            </a:r>
            <a:r>
              <a:rPr lang="ru-RU" i="1" dirty="0" err="1">
                <a:solidFill>
                  <a:schemeClr val="bg1"/>
                </a:solidFill>
              </a:rPr>
              <a:t>Mutli-Head</a:t>
            </a:r>
            <a:r>
              <a:rPr lang="ru-RU" dirty="0">
                <a:solidFill>
                  <a:schemeClr val="bg1"/>
                </a:solidFill>
              </a:rPr>
              <a:t> </a:t>
            </a:r>
            <a:r>
              <a:rPr lang="ru-RU" i="1" dirty="0" err="1">
                <a:solidFill>
                  <a:schemeClr val="bg1"/>
                </a:solidFill>
              </a:rPr>
              <a:t>Attention</a:t>
            </a:r>
            <a:r>
              <a:rPr lang="ru-RU" dirty="0">
                <a:solidFill>
                  <a:schemeClr val="bg1"/>
                </a:solidFill>
              </a:rPr>
              <a:t>).</a:t>
            </a:r>
            <a:endParaRPr lang="en-US"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spTree>
    <p:extLst>
      <p:ext uri="{BB962C8B-B14F-4D97-AF65-F5344CB8AC3E}">
        <p14:creationId xmlns:p14="http://schemas.microsoft.com/office/powerpoint/2010/main" val="945025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71" y="1320516"/>
            <a:ext cx="6967764" cy="268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659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0B8211C-822B-9CD9-DB57-739DD71863C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EA6C69-0CAA-AC13-BB0C-2AC2B2ECD64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34096894-983A-1CA1-F09C-3CB23CF37A70}"/>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3BEA4CB9-3072-A8AC-8B93-3734D9C6191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18A579A-6A77-2E0E-A03A-ACCCCF23D259}"/>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dirty="0" err="1">
                <a:solidFill>
                  <a:schemeClr val="bg1"/>
                </a:solidFill>
              </a:rPr>
              <a:t>mbvit.png</a:t>
            </a:r>
            <a:endParaRPr lang="ru-RU" sz="1200" dirty="0">
              <a:solidFill>
                <a:schemeClr val="bg1"/>
              </a:solidFill>
            </a:endParaRPr>
          </a:p>
        </p:txBody>
      </p:sp>
      <p:pic>
        <p:nvPicPr>
          <p:cNvPr id="2050" name="Picture 2">
            <a:extLst>
              <a:ext uri="{FF2B5EF4-FFF2-40B4-BE49-F238E27FC236}">
                <a16:creationId xmlns:a16="http://schemas.microsoft.com/office/drawing/2014/main" id="{E1F4D552-76E7-DEDD-0EE7-8737A53C8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127" y="1120886"/>
            <a:ext cx="8705850" cy="546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43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4737" y="295655"/>
            <a:ext cx="10515600" cy="587375"/>
          </a:xfrm>
        </p:spPr>
        <p:txBody>
          <a:bodyPr>
            <a:noAutofit/>
          </a:bodyPr>
          <a:lstStyle/>
          <a:p>
            <a:pPr algn="ctr"/>
            <a:r>
              <a:rPr lang="en-US" sz="4800" b="1" dirty="0">
                <a:solidFill>
                  <a:schemeClr val="bg1"/>
                </a:solidFill>
              </a:rPr>
              <a:t>Visual Transformer (VIT)</a:t>
            </a:r>
            <a:endParaRPr lang="ru-RU" sz="4800" dirty="0">
              <a:solidFill>
                <a:schemeClr val="bg1"/>
              </a:solidFill>
            </a:endParaRPr>
          </a:p>
        </p:txBody>
      </p:sp>
      <p:sp>
        <p:nvSpPr>
          <p:cNvPr id="6" name="Объект 5"/>
          <p:cNvSpPr>
            <a:spLocks noGrp="1"/>
          </p:cNvSpPr>
          <p:nvPr>
            <p:ph idx="1"/>
          </p:nvPr>
        </p:nvSpPr>
        <p:spPr>
          <a:xfrm>
            <a:off x="190500" y="742950"/>
            <a:ext cx="11859787" cy="3354190"/>
          </a:xfrm>
        </p:spPr>
        <p:txBody>
          <a:bodyPr>
            <a:normAutofit fontScale="77500" lnSpcReduction="20000"/>
          </a:bodyPr>
          <a:lstStyle/>
          <a:p>
            <a:pPr>
              <a:lnSpc>
                <a:spcPct val="120000"/>
              </a:lnSpc>
              <a:spcBef>
                <a:spcPts val="600"/>
              </a:spcBef>
            </a:pPr>
            <a:r>
              <a:rPr lang="ru-RU" sz="2900" b="1" dirty="0">
                <a:solidFill>
                  <a:schemeClr val="bg1"/>
                </a:solidFill>
              </a:rPr>
              <a:t>Разбиение изображения на </a:t>
            </a:r>
            <a:r>
              <a:rPr lang="ru-RU" sz="2900" b="1" dirty="0" err="1">
                <a:solidFill>
                  <a:schemeClr val="bg1"/>
                </a:solidFill>
              </a:rPr>
              <a:t>патчи</a:t>
            </a:r>
            <a:r>
              <a:rPr lang="ru-RU" sz="2900" b="1" dirty="0">
                <a:solidFill>
                  <a:schemeClr val="bg1"/>
                </a:solidFill>
              </a:rPr>
              <a:t>: </a:t>
            </a:r>
            <a:r>
              <a:rPr lang="ru-RU" sz="2900" dirty="0">
                <a:solidFill>
                  <a:schemeClr val="bg1"/>
                </a:solidFill>
              </a:rPr>
              <a:t>вместо обработки всего изображения целиком, </a:t>
            </a:r>
            <a:r>
              <a:rPr lang="ru-RU" sz="2900" dirty="0" err="1">
                <a:solidFill>
                  <a:schemeClr val="bg1"/>
                </a:solidFill>
              </a:rPr>
              <a:t>ViT</a:t>
            </a:r>
            <a:r>
              <a:rPr lang="ru-RU" sz="2900" dirty="0">
                <a:solidFill>
                  <a:schemeClr val="bg1"/>
                </a:solidFill>
              </a:rPr>
              <a:t> делит его на небольшие фрагменты (</a:t>
            </a:r>
            <a:r>
              <a:rPr lang="ru-RU" sz="2900" dirty="0" err="1">
                <a:solidFill>
                  <a:schemeClr val="bg1"/>
                </a:solidFill>
              </a:rPr>
              <a:t>патчи</a:t>
            </a:r>
            <a:r>
              <a:rPr lang="ru-RU" sz="2900" dirty="0">
                <a:solidFill>
                  <a:schemeClr val="bg1"/>
                </a:solidFill>
              </a:rPr>
              <a:t>), например, размером 16x16 пикселей.</a:t>
            </a:r>
          </a:p>
          <a:p>
            <a:pPr>
              <a:lnSpc>
                <a:spcPct val="120000"/>
              </a:lnSpc>
              <a:spcBef>
                <a:spcPts val="600"/>
              </a:spcBef>
            </a:pPr>
            <a:r>
              <a:rPr lang="ru-RU" sz="2900" b="1" dirty="0">
                <a:solidFill>
                  <a:schemeClr val="bg1"/>
                </a:solidFill>
              </a:rPr>
              <a:t>Преобразование </a:t>
            </a:r>
            <a:r>
              <a:rPr lang="ru-RU" sz="2900" b="1" dirty="0" err="1">
                <a:solidFill>
                  <a:schemeClr val="bg1"/>
                </a:solidFill>
              </a:rPr>
              <a:t>патчей</a:t>
            </a:r>
            <a:r>
              <a:rPr lang="ru-RU" sz="2900" b="1" dirty="0">
                <a:solidFill>
                  <a:schemeClr val="bg1"/>
                </a:solidFill>
              </a:rPr>
              <a:t> в </a:t>
            </a:r>
            <a:r>
              <a:rPr lang="ru-RU" sz="2900" b="1" dirty="0" err="1">
                <a:solidFill>
                  <a:schemeClr val="bg1"/>
                </a:solidFill>
              </a:rPr>
              <a:t>эмбеддинги</a:t>
            </a:r>
            <a:r>
              <a:rPr lang="ru-RU" sz="2900" dirty="0">
                <a:solidFill>
                  <a:schemeClr val="bg1"/>
                </a:solidFill>
              </a:rPr>
              <a:t>: каждый </a:t>
            </a:r>
            <a:r>
              <a:rPr lang="ru-RU" sz="2900" dirty="0" err="1">
                <a:solidFill>
                  <a:schemeClr val="bg1"/>
                </a:solidFill>
              </a:rPr>
              <a:t>патч</a:t>
            </a:r>
            <a:r>
              <a:rPr lang="ru-RU" sz="2900" dirty="0">
                <a:solidFill>
                  <a:schemeClr val="bg1"/>
                </a:solidFill>
              </a:rPr>
              <a:t> преобразуется в вектор фиксированной длины.</a:t>
            </a:r>
          </a:p>
          <a:p>
            <a:pPr>
              <a:lnSpc>
                <a:spcPct val="120000"/>
              </a:lnSpc>
              <a:spcBef>
                <a:spcPts val="600"/>
              </a:spcBef>
            </a:pPr>
            <a:r>
              <a:rPr lang="ru-RU" sz="2900" b="1" dirty="0">
                <a:solidFill>
                  <a:schemeClr val="bg1"/>
                </a:solidFill>
              </a:rPr>
              <a:t>Добавление позиционного кодирования</a:t>
            </a:r>
            <a:r>
              <a:rPr lang="ru-RU" sz="2900" dirty="0">
                <a:solidFill>
                  <a:schemeClr val="bg1"/>
                </a:solidFill>
              </a:rPr>
              <a:t>: поскольку </a:t>
            </a:r>
            <a:r>
              <a:rPr lang="ru-RU" sz="2900" dirty="0" err="1">
                <a:solidFill>
                  <a:schemeClr val="bg1"/>
                </a:solidFill>
              </a:rPr>
              <a:t>трансформеры</a:t>
            </a:r>
            <a:r>
              <a:rPr lang="ru-RU" sz="2900" dirty="0">
                <a:solidFill>
                  <a:schemeClr val="bg1"/>
                </a:solidFill>
              </a:rPr>
              <a:t> не учитывают порядок входных данных, добавляется информация о позиции каждого </a:t>
            </a:r>
            <a:r>
              <a:rPr lang="ru-RU" sz="2900" dirty="0" err="1">
                <a:solidFill>
                  <a:schemeClr val="bg1"/>
                </a:solidFill>
              </a:rPr>
              <a:t>патча</a:t>
            </a:r>
            <a:r>
              <a:rPr lang="ru-RU" sz="2900" dirty="0">
                <a:solidFill>
                  <a:schemeClr val="bg1"/>
                </a:solidFill>
              </a:rPr>
              <a:t>.</a:t>
            </a:r>
          </a:p>
          <a:p>
            <a:pPr>
              <a:lnSpc>
                <a:spcPct val="120000"/>
              </a:lnSpc>
              <a:spcBef>
                <a:spcPts val="600"/>
              </a:spcBef>
            </a:pPr>
            <a:r>
              <a:rPr lang="ru-RU" sz="2900" b="1" dirty="0">
                <a:solidFill>
                  <a:schemeClr val="bg1"/>
                </a:solidFill>
              </a:rPr>
              <a:t>Полученная последовательность обрабатывается стандартным </a:t>
            </a:r>
            <a:r>
              <a:rPr lang="ru-RU" sz="2900" b="1" dirty="0" err="1">
                <a:solidFill>
                  <a:schemeClr val="bg1"/>
                </a:solidFill>
              </a:rPr>
              <a:t>трансформером</a:t>
            </a:r>
            <a:r>
              <a:rPr lang="ru-RU" sz="2900" dirty="0">
                <a:solidFill>
                  <a:schemeClr val="bg1"/>
                </a:solidFill>
              </a:rPr>
              <a:t>:  модель обучается определять, какие части изображения наиболее важны для выполнения конкретной задачи</a:t>
            </a:r>
          </a:p>
          <a:p>
            <a:pPr>
              <a:lnSpc>
                <a:spcPct val="120000"/>
              </a:lnSpc>
            </a:pPr>
            <a:endParaRPr lang="ru-RU" dirty="0">
              <a:solidFill>
                <a:schemeClr val="bg1"/>
              </a:solidFill>
            </a:endParaRPr>
          </a:p>
        </p:txBody>
      </p:sp>
      <p:sp>
        <p:nvSpPr>
          <p:cNvPr id="7" name="Прямоугольник 6"/>
          <p:cNvSpPr/>
          <p:nvPr/>
        </p:nvSpPr>
        <p:spPr>
          <a:xfrm>
            <a:off x="286912" y="4804150"/>
            <a:ext cx="3815188" cy="806375"/>
          </a:xfrm>
          <a:prstGeom prst="rect">
            <a:avLst/>
          </a:prstGeom>
        </p:spPr>
        <p:txBody>
          <a:bodyPr wrap="square">
            <a:spAutoFit/>
          </a:bodyPr>
          <a:lstStyle/>
          <a:p>
            <a:pPr>
              <a:lnSpc>
                <a:spcPct val="120000"/>
              </a:lnSpc>
            </a:pPr>
            <a:r>
              <a:rPr lang="ru-RU" sz="2000" dirty="0">
                <a:solidFill>
                  <a:schemeClr val="bg1"/>
                </a:solidFill>
              </a:rPr>
              <a:t>"</a:t>
            </a:r>
            <a:r>
              <a:rPr lang="ru-RU" sz="2000" dirty="0" err="1">
                <a:solidFill>
                  <a:schemeClr val="bg1"/>
                </a:solidFill>
              </a:rPr>
              <a:t>An</a:t>
            </a:r>
            <a:r>
              <a:rPr lang="ru-RU" sz="2000" dirty="0">
                <a:solidFill>
                  <a:schemeClr val="bg1"/>
                </a:solidFill>
              </a:rPr>
              <a:t> </a:t>
            </a:r>
            <a:r>
              <a:rPr lang="ru-RU" sz="2000" dirty="0" err="1">
                <a:solidFill>
                  <a:schemeClr val="bg1"/>
                </a:solidFill>
              </a:rPr>
              <a:t>Image</a:t>
            </a:r>
            <a:r>
              <a:rPr lang="ru-RU" sz="2000" dirty="0">
                <a:solidFill>
                  <a:schemeClr val="bg1"/>
                </a:solidFill>
              </a:rPr>
              <a:t> </a:t>
            </a:r>
            <a:r>
              <a:rPr lang="ru-RU" sz="2000" dirty="0" err="1">
                <a:solidFill>
                  <a:schemeClr val="bg1"/>
                </a:solidFill>
              </a:rPr>
              <a:t>is</a:t>
            </a:r>
            <a:r>
              <a:rPr lang="ru-RU" sz="2000" dirty="0">
                <a:solidFill>
                  <a:schemeClr val="bg1"/>
                </a:solidFill>
              </a:rPr>
              <a:t> </a:t>
            </a:r>
            <a:r>
              <a:rPr lang="ru-RU" sz="2000" dirty="0" err="1">
                <a:solidFill>
                  <a:schemeClr val="bg1"/>
                </a:solidFill>
              </a:rPr>
              <a:t>Worth</a:t>
            </a:r>
            <a:r>
              <a:rPr lang="ru-RU" sz="2000" dirty="0">
                <a:solidFill>
                  <a:schemeClr val="bg1"/>
                </a:solidFill>
              </a:rPr>
              <a:t> 16x16 </a:t>
            </a:r>
            <a:r>
              <a:rPr lang="ru-RU" sz="2000" dirty="0" err="1">
                <a:solidFill>
                  <a:schemeClr val="bg1"/>
                </a:solidFill>
              </a:rPr>
              <a:t>Words</a:t>
            </a:r>
            <a:r>
              <a:rPr lang="ru-RU" sz="2000" dirty="0">
                <a:solidFill>
                  <a:schemeClr val="bg1"/>
                </a:solidFill>
              </a:rPr>
              <a:t>" (</a:t>
            </a:r>
            <a:r>
              <a:rPr lang="ru-RU" sz="2000" dirty="0" err="1">
                <a:solidFill>
                  <a:schemeClr val="bg1"/>
                </a:solidFill>
              </a:rPr>
              <a:t>Dosovitskiy</a:t>
            </a:r>
            <a:r>
              <a:rPr lang="ru-RU" sz="2000" dirty="0">
                <a:solidFill>
                  <a:schemeClr val="bg1"/>
                </a:solidFill>
              </a:rPr>
              <a:t> </a:t>
            </a:r>
            <a:r>
              <a:rPr lang="ru-RU" sz="2000" dirty="0" err="1">
                <a:solidFill>
                  <a:schemeClr val="bg1"/>
                </a:solidFill>
              </a:rPr>
              <a:t>et</a:t>
            </a:r>
            <a:r>
              <a:rPr lang="ru-RU" sz="2000" dirty="0">
                <a:solidFill>
                  <a:schemeClr val="bg1"/>
                </a:solidFill>
              </a:rPr>
              <a:t> </a:t>
            </a:r>
            <a:r>
              <a:rPr lang="ru-RU" sz="2000" dirty="0" err="1">
                <a:solidFill>
                  <a:schemeClr val="bg1"/>
                </a:solidFill>
              </a:rPr>
              <a:t>al</a:t>
            </a:r>
            <a:r>
              <a:rPr lang="ru-RU" sz="2000" dirty="0">
                <a:solidFill>
                  <a:schemeClr val="bg1"/>
                </a:solidFill>
              </a:rPr>
              <a:t>., 2020)</a:t>
            </a:r>
          </a:p>
        </p:txBody>
      </p:sp>
      <p:sp>
        <p:nvSpPr>
          <p:cNvPr id="13" name="Прямоугольник 12"/>
          <p:cNvSpPr/>
          <p:nvPr/>
        </p:nvSpPr>
        <p:spPr>
          <a:xfrm>
            <a:off x="981075" y="6664639"/>
            <a:ext cx="6096000" cy="261610"/>
          </a:xfrm>
          <a:prstGeom prst="rect">
            <a:avLst/>
          </a:prstGeom>
        </p:spPr>
        <p:txBody>
          <a:bodyPr>
            <a:spAutoFit/>
          </a:bodyPr>
          <a:lstStyle/>
          <a:p>
            <a:r>
              <a:rPr lang="ru-RU" sz="1100" dirty="0">
                <a:solidFill>
                  <a:schemeClr val="bg1"/>
                </a:solidFill>
              </a:rPr>
              <a:t>https://habr.com/ru/search/?target_type=posts&amp;order=relevance&amp;q=[vision+transformer]</a:t>
            </a:r>
          </a:p>
        </p:txBody>
      </p:sp>
      <p:pic>
        <p:nvPicPr>
          <p:cNvPr id="1026" name="Picture 2" descr="https://miro.medium.com/v2/resize:fit:803/1*SoXHGxDPUqFQHFbJKYoVLg.png"/>
          <p:cNvPicPr>
            <a:picLocks noChangeAspect="1" noChangeArrowheads="1"/>
          </p:cNvPicPr>
          <p:nvPr/>
        </p:nvPicPr>
        <p:blipFill rotWithShape="1">
          <a:blip r:embed="rId2">
            <a:extLst>
              <a:ext uri="{28A0092B-C50C-407E-A947-70E740481C1C}">
                <a14:useLocalDpi xmlns:a14="http://schemas.microsoft.com/office/drawing/2010/main" val="0"/>
              </a:ext>
            </a:extLst>
          </a:blip>
          <a:srcRect t="12698" b="4577"/>
          <a:stretch/>
        </p:blipFill>
        <p:spPr bwMode="auto">
          <a:xfrm>
            <a:off x="6870700" y="3736621"/>
            <a:ext cx="4864448" cy="30588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8605377" y="6533834"/>
            <a:ext cx="2557110" cy="261610"/>
          </a:xfrm>
          <a:prstGeom prst="rect">
            <a:avLst/>
          </a:prstGeom>
        </p:spPr>
        <p:txBody>
          <a:bodyPr wrap="none">
            <a:spAutoFit/>
          </a:bodyPr>
          <a:lstStyle/>
          <a:p>
            <a:r>
              <a:rPr lang="ru-RU" sz="1100" dirty="0"/>
              <a:t>https://github.com/lucidrains/vit-pytorch</a:t>
            </a:r>
          </a:p>
        </p:txBody>
      </p:sp>
    </p:spTree>
    <p:extLst>
      <p:ext uri="{BB962C8B-B14F-4D97-AF65-F5344CB8AC3E}">
        <p14:creationId xmlns:p14="http://schemas.microsoft.com/office/powerpoint/2010/main" val="1442696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3966482" cy="5078313"/>
          </a:xfrm>
          <a:prstGeom prst="rect">
            <a:avLst/>
          </a:prstGeom>
        </p:spPr>
        <p:txBody>
          <a:bodyPr wrap="square">
            <a:spAutoFit/>
          </a:bodyPr>
          <a:lstStyle/>
          <a:p>
            <a:r>
              <a:rPr lang="ru-RU" dirty="0">
                <a:solidFill>
                  <a:schemeClr val="bg1"/>
                </a:solidFill>
              </a:rPr>
              <a:t>сдвиг окон </a:t>
            </a:r>
            <a:r>
              <a:rPr lang="ru-RU" i="1" dirty="0" err="1">
                <a:solidFill>
                  <a:schemeClr val="bg1"/>
                </a:solidFill>
              </a:rPr>
              <a:t>Attention</a:t>
            </a:r>
            <a:r>
              <a:rPr lang="ru-RU" i="1" dirty="0">
                <a:solidFill>
                  <a:schemeClr val="bg1"/>
                </a:solidFill>
              </a:rPr>
              <a:t>-а</a:t>
            </a:r>
            <a:r>
              <a:rPr lang="ru-RU" dirty="0">
                <a:solidFill>
                  <a:schemeClr val="bg1"/>
                </a:solidFill>
              </a:rPr>
              <a:t> увеличивает их количество</a:t>
            </a:r>
          </a:p>
          <a:p>
            <a:r>
              <a:rPr lang="ru-RU" dirty="0">
                <a:solidFill>
                  <a:schemeClr val="bg1"/>
                </a:solidFill>
              </a:rPr>
              <a:t>реализация этого слоя с наивным </a:t>
            </a:r>
            <a:r>
              <a:rPr lang="ru-RU" dirty="0" err="1">
                <a:solidFill>
                  <a:schemeClr val="bg1"/>
                </a:solidFill>
              </a:rPr>
              <a:t>паддингом</a:t>
            </a:r>
            <a:r>
              <a:rPr lang="ru-RU" dirty="0">
                <a:solidFill>
                  <a:schemeClr val="bg1"/>
                </a:solidFill>
              </a:rPr>
              <a:t> исходной «карты» признаков нулями обяжет считать больше </a:t>
            </a:r>
            <a:r>
              <a:rPr lang="ru-RU" i="1" dirty="0" err="1">
                <a:solidFill>
                  <a:schemeClr val="bg1"/>
                </a:solidFill>
              </a:rPr>
              <a:t>Attention-ов</a:t>
            </a:r>
            <a:r>
              <a:rPr lang="ru-RU" dirty="0">
                <a:solidFill>
                  <a:schemeClr val="bg1"/>
                </a:solidFill>
              </a:rPr>
              <a:t> (9 вместо 4 в примере), чем мы посчитали бы без сдвига</a:t>
            </a:r>
          </a:p>
          <a:p>
            <a:r>
              <a:rPr lang="ru-RU" dirty="0">
                <a:solidFill>
                  <a:schemeClr val="bg1"/>
                </a:solidFill>
              </a:rPr>
              <a:t>вторы предложили перед подсчётом циклически сдвигать само изображение и вычислять уже маскированный </a:t>
            </a:r>
            <a:r>
              <a:rPr lang="ru-RU" i="1" dirty="0" err="1">
                <a:solidFill>
                  <a:schemeClr val="bg1"/>
                </a:solidFill>
              </a:rPr>
              <a:t>Attention</a:t>
            </a:r>
            <a:r>
              <a:rPr lang="ru-RU" dirty="0">
                <a:solidFill>
                  <a:schemeClr val="bg1"/>
                </a:solidFill>
              </a:rPr>
              <a:t>, чтобы исключить взаимодействие не соседних </a:t>
            </a:r>
            <a:r>
              <a:rPr lang="ru-RU" dirty="0" err="1">
                <a:solidFill>
                  <a:schemeClr val="bg1"/>
                </a:solidFill>
              </a:rPr>
              <a:t>токенов</a:t>
            </a:r>
            <a:r>
              <a:rPr lang="ru-RU" dirty="0">
                <a:solidFill>
                  <a:schemeClr val="bg1"/>
                </a:solidFill>
              </a:rPr>
              <a:t>. Такой подход вычислительно эффективнее наивного, так как количество считаемых </a:t>
            </a:r>
            <a:r>
              <a:rPr lang="ru-RU" i="1" dirty="0" err="1">
                <a:solidFill>
                  <a:schemeClr val="bg1"/>
                </a:solidFill>
              </a:rPr>
              <a:t>Attention-ов</a:t>
            </a:r>
            <a:r>
              <a:rPr lang="ru-RU" dirty="0">
                <a:solidFill>
                  <a:schemeClr val="bg1"/>
                </a:solidFill>
              </a:rPr>
              <a:t> не увеличивается</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341" y="1219201"/>
            <a:ext cx="6967764" cy="26803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habrastorage.org/r/w1560/getpro/habr/upload_files/a41/311/ddf/a41311ddf212743358566bd30c2228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47" y="4077743"/>
            <a:ext cx="7782832" cy="22973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309764-A63C-4073-81A1-A37FE178B6A9}"/>
              </a:ext>
            </a:extLst>
          </p:cNvPr>
          <p:cNvSpPr txBox="1"/>
          <p:nvPr/>
        </p:nvSpPr>
        <p:spPr>
          <a:xfrm>
            <a:off x="1222303" y="6637213"/>
            <a:ext cx="10668000" cy="276999"/>
          </a:xfrm>
          <a:prstGeom prst="rect">
            <a:avLst/>
          </a:prstGeom>
          <a:noFill/>
        </p:spPr>
        <p:txBody>
          <a:bodyPr wrap="square">
            <a:spAutoFit/>
          </a:bodyPr>
          <a:lstStyle/>
          <a:p>
            <a:r>
              <a:rPr lang="ru-RU" sz="1200" dirty="0" err="1">
                <a:solidFill>
                  <a:schemeClr val="bg1"/>
                </a:solidFill>
              </a:rPr>
              <a:t>https</a:t>
            </a:r>
            <a:r>
              <a:rPr lang="ru-RU" sz="1200" dirty="0">
                <a:solidFill>
                  <a:schemeClr val="bg1"/>
                </a:solidFill>
              </a:rPr>
              <a:t>://</a:t>
            </a:r>
            <a:r>
              <a:rPr lang="ru-RU" sz="1200" dirty="0" err="1">
                <a:solidFill>
                  <a:schemeClr val="bg1"/>
                </a:solidFill>
              </a:rPr>
              <a:t>amaarora.github.io</a:t>
            </a:r>
            <a:r>
              <a:rPr lang="ru-RU" sz="1200" dirty="0">
                <a:solidFill>
                  <a:schemeClr val="bg1"/>
                </a:solidFill>
              </a:rPr>
              <a:t>/</a:t>
            </a:r>
            <a:r>
              <a:rPr lang="ru-RU" sz="1200" dirty="0" err="1">
                <a:solidFill>
                  <a:schemeClr val="bg1"/>
                </a:solidFill>
              </a:rPr>
              <a:t>posts</a:t>
            </a:r>
            <a:r>
              <a:rPr lang="ru-RU" sz="1200" dirty="0">
                <a:solidFill>
                  <a:schemeClr val="bg1"/>
                </a:solidFill>
              </a:rPr>
              <a:t>/2022-07-04-swintransformerv1.html</a:t>
            </a:r>
          </a:p>
        </p:txBody>
      </p:sp>
    </p:spTree>
    <p:extLst>
      <p:ext uri="{BB962C8B-B14F-4D97-AF65-F5344CB8AC3E}">
        <p14:creationId xmlns:p14="http://schemas.microsoft.com/office/powerpoint/2010/main" val="1293251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10891192" cy="923330"/>
          </a:xfrm>
          <a:prstGeom prst="rect">
            <a:avLst/>
          </a:prstGeom>
        </p:spPr>
        <p:txBody>
          <a:bodyPr wrap="square">
            <a:spAutoFit/>
          </a:bodyPr>
          <a:lstStyle/>
          <a:p>
            <a:r>
              <a:rPr lang="ru-RU" dirty="0">
                <a:solidFill>
                  <a:schemeClr val="bg1"/>
                </a:solidFill>
              </a:rPr>
              <a:t>Также в </a:t>
            </a:r>
            <a:r>
              <a:rPr lang="ru-RU" i="1" dirty="0" err="1">
                <a:solidFill>
                  <a:schemeClr val="bg1"/>
                </a:solidFill>
              </a:rPr>
              <a:t>Swin</a:t>
            </a:r>
            <a:r>
              <a:rPr lang="ru-RU" i="1" dirty="0">
                <a:solidFill>
                  <a:schemeClr val="bg1"/>
                </a:solidFill>
              </a:rPr>
              <a:t>-е</a:t>
            </a:r>
            <a:r>
              <a:rPr lang="ru-RU" dirty="0">
                <a:solidFill>
                  <a:schemeClr val="bg1"/>
                </a:solidFill>
              </a:rPr>
              <a:t> авторы использовали несколько другие </a:t>
            </a:r>
            <a:r>
              <a:rPr lang="ru-RU" i="1" dirty="0" err="1">
                <a:solidFill>
                  <a:schemeClr val="bg1"/>
                </a:solidFill>
              </a:rPr>
              <a:t>positional</a:t>
            </a:r>
            <a:r>
              <a:rPr lang="ru-RU" dirty="0">
                <a:solidFill>
                  <a:schemeClr val="bg1"/>
                </a:solidFill>
              </a:rPr>
              <a:t> </a:t>
            </a:r>
            <a:r>
              <a:rPr lang="ru-RU" i="1" dirty="0" err="1">
                <a:solidFill>
                  <a:schemeClr val="bg1"/>
                </a:solidFill>
              </a:rPr>
              <a:t>embedding</a:t>
            </a:r>
            <a:r>
              <a:rPr lang="ru-RU" i="1" dirty="0">
                <a:solidFill>
                  <a:schemeClr val="bg1"/>
                </a:solidFill>
              </a:rPr>
              <a:t>-и</a:t>
            </a:r>
            <a:r>
              <a:rPr lang="ru-RU" dirty="0">
                <a:solidFill>
                  <a:schemeClr val="bg1"/>
                </a:solidFill>
              </a:rPr>
              <a:t>. Их заменили на обучаемую матрицу </a:t>
            </a:r>
            <a:r>
              <a:rPr lang="ru-RU" i="1" dirty="0">
                <a:solidFill>
                  <a:schemeClr val="bg1"/>
                </a:solidFill>
              </a:rPr>
              <a:t>В</a:t>
            </a:r>
            <a:r>
              <a:rPr lang="ru-RU" dirty="0">
                <a:solidFill>
                  <a:schemeClr val="bg1"/>
                </a:solidFill>
              </a:rPr>
              <a:t>, называемую </a:t>
            </a:r>
            <a:r>
              <a:rPr lang="ru-RU" i="1" dirty="0" err="1">
                <a:solidFill>
                  <a:schemeClr val="bg1"/>
                </a:solidFill>
              </a:rPr>
              <a:t>relative</a:t>
            </a:r>
            <a:r>
              <a:rPr lang="ru-RU" dirty="0">
                <a:solidFill>
                  <a:schemeClr val="bg1"/>
                </a:solidFill>
              </a:rPr>
              <a:t> </a:t>
            </a:r>
            <a:r>
              <a:rPr lang="ru-RU" i="1" dirty="0" err="1">
                <a:solidFill>
                  <a:schemeClr val="bg1"/>
                </a:solidFill>
              </a:rPr>
              <a:t>position</a:t>
            </a:r>
            <a:r>
              <a:rPr lang="ru-RU" dirty="0">
                <a:solidFill>
                  <a:schemeClr val="bg1"/>
                </a:solidFill>
              </a:rPr>
              <a:t> </a:t>
            </a:r>
            <a:r>
              <a:rPr lang="ru-RU" i="1" dirty="0" err="1">
                <a:solidFill>
                  <a:schemeClr val="bg1"/>
                </a:solidFill>
              </a:rPr>
              <a:t>bias</a:t>
            </a:r>
            <a:r>
              <a:rPr lang="ru-RU" dirty="0">
                <a:solidFill>
                  <a:schemeClr val="bg1"/>
                </a:solidFill>
              </a:rPr>
              <a:t>, которая прибавляется к произведению </a:t>
            </a:r>
            <a:r>
              <a:rPr lang="ru-RU" i="1" dirty="0" err="1">
                <a:solidFill>
                  <a:schemeClr val="bg1"/>
                </a:solidFill>
              </a:rPr>
              <a:t>query</a:t>
            </a:r>
            <a:r>
              <a:rPr lang="ru-RU" dirty="0">
                <a:solidFill>
                  <a:schemeClr val="bg1"/>
                </a:solidFill>
              </a:rPr>
              <a:t> и </a:t>
            </a:r>
            <a:r>
              <a:rPr lang="ru-RU" i="1" dirty="0" err="1">
                <a:solidFill>
                  <a:schemeClr val="bg1"/>
                </a:solidFill>
              </a:rPr>
              <a:t>key</a:t>
            </a:r>
            <a:r>
              <a:rPr lang="ru-RU" dirty="0">
                <a:solidFill>
                  <a:schemeClr val="bg1"/>
                </a:solidFill>
              </a:rPr>
              <a:t> под </a:t>
            </a:r>
            <a:r>
              <a:rPr lang="ru-RU" dirty="0" err="1">
                <a:solidFill>
                  <a:schemeClr val="bg1"/>
                </a:solidFill>
              </a:rPr>
              <a:t>софтмаксом</a:t>
            </a:r>
            <a:r>
              <a:rPr lang="ru-RU" dirty="0">
                <a:solidFill>
                  <a:schemeClr val="bg1"/>
                </a:solidFill>
              </a:rPr>
              <a:t>:</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3" name="Рисунок 2"/>
          <p:cNvPicPr>
            <a:picLocks noChangeAspect="1"/>
          </p:cNvPicPr>
          <p:nvPr/>
        </p:nvPicPr>
        <p:blipFill>
          <a:blip r:embed="rId2"/>
          <a:stretch>
            <a:fillRect/>
          </a:stretch>
        </p:blipFill>
        <p:spPr>
          <a:xfrm>
            <a:off x="2347912" y="2247900"/>
            <a:ext cx="7496175" cy="2362200"/>
          </a:xfrm>
          <a:prstGeom prst="rect">
            <a:avLst/>
          </a:prstGeom>
        </p:spPr>
      </p:pic>
    </p:spTree>
    <p:extLst>
      <p:ext uri="{BB962C8B-B14F-4D97-AF65-F5344CB8AC3E}">
        <p14:creationId xmlns:p14="http://schemas.microsoft.com/office/powerpoint/2010/main" val="3697210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a:extLst>
              <a:ext uri="{FF2B5EF4-FFF2-40B4-BE49-F238E27FC236}">
                <a16:creationId xmlns:a16="http://schemas.microsoft.com/office/drawing/2014/main" id="{AAF8EAB7-6CE7-056E-C7FB-980CA748F437}"/>
              </a:ext>
            </a:extLst>
          </p:cNvPr>
          <p:cNvPicPr>
            <a:picLocks noChangeAspect="1"/>
          </p:cNvPicPr>
          <p:nvPr/>
        </p:nvPicPr>
        <p:blipFill>
          <a:blip r:embed="rId2"/>
          <a:stretch>
            <a:fillRect/>
          </a:stretch>
        </p:blipFill>
        <p:spPr>
          <a:xfrm>
            <a:off x="2209800" y="1919966"/>
            <a:ext cx="7772400" cy="3018068"/>
          </a:xfrm>
          <a:prstGeom prst="rect">
            <a:avLst/>
          </a:prstGeom>
        </p:spPr>
      </p:pic>
      <p:pic>
        <p:nvPicPr>
          <p:cNvPr id="1026" name="Picture 2">
            <a:extLst>
              <a:ext uri="{FF2B5EF4-FFF2-40B4-BE49-F238E27FC236}">
                <a16:creationId xmlns:a16="http://schemas.microsoft.com/office/drawing/2014/main" id="{01DCD0C0-6C6E-0D67-0CEE-9BEC0CC8F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1823914"/>
            <a:ext cx="10529455" cy="4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50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064AE3-D4B1-A58D-A6C9-BF16D52FC26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46FD2-2AF8-6BFA-9DE4-DF5076D6AD80}"/>
              </a:ext>
            </a:extLst>
          </p:cNvPr>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a:extLst>
              <a:ext uri="{FF2B5EF4-FFF2-40B4-BE49-F238E27FC236}">
                <a16:creationId xmlns:a16="http://schemas.microsoft.com/office/drawing/2014/main" id="{896D0603-7CB9-2BA5-DF2E-751E3DCE4B83}"/>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8786CF8-096A-DA70-B6A8-54759B45147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a:extLst>
              <a:ext uri="{FF2B5EF4-FFF2-40B4-BE49-F238E27FC236}">
                <a16:creationId xmlns:a16="http://schemas.microsoft.com/office/drawing/2014/main" id="{09484C8F-DE4D-D41B-8466-E0841645C1D5}"/>
              </a:ext>
            </a:extLst>
          </p:cNvPr>
          <p:cNvPicPr>
            <a:picLocks noChangeAspect="1"/>
          </p:cNvPicPr>
          <p:nvPr/>
        </p:nvPicPr>
        <p:blipFill>
          <a:blip r:embed="rId2"/>
          <a:srcRect t="1992" b="4553"/>
          <a:stretch>
            <a:fillRect/>
          </a:stretch>
        </p:blipFill>
        <p:spPr>
          <a:xfrm>
            <a:off x="2184056" y="1109429"/>
            <a:ext cx="7772400" cy="5434446"/>
          </a:xfrm>
          <a:prstGeom prst="rect">
            <a:avLst/>
          </a:prstGeom>
        </p:spPr>
      </p:pic>
      <p:sp>
        <p:nvSpPr>
          <p:cNvPr id="8" name="TextBox 7">
            <a:extLst>
              <a:ext uri="{FF2B5EF4-FFF2-40B4-BE49-F238E27FC236}">
                <a16:creationId xmlns:a16="http://schemas.microsoft.com/office/drawing/2014/main" id="{76EC8D6B-7143-E439-B8E5-0B5A5DD9F703}"/>
              </a:ext>
            </a:extLst>
          </p:cNvPr>
          <p:cNvSpPr txBox="1"/>
          <p:nvPr/>
        </p:nvSpPr>
        <p:spPr>
          <a:xfrm>
            <a:off x="7065818" y="6581001"/>
            <a:ext cx="6556664" cy="276999"/>
          </a:xfrm>
          <a:prstGeom prst="rect">
            <a:avLst/>
          </a:prstGeom>
          <a:noFill/>
        </p:spPr>
        <p:txBody>
          <a:bodyPr wrap="square">
            <a:spAutoFit/>
          </a:bodyPr>
          <a:lstStyle/>
          <a:p>
            <a:r>
              <a:rPr lang="ru-RU" sz="1200" dirty="0" err="1">
                <a:solidFill>
                  <a:schemeClr val="bg1"/>
                </a:solidFill>
              </a:rPr>
              <a:t>https</a:t>
            </a:r>
            <a:r>
              <a:rPr lang="ru-RU" sz="1200" dirty="0">
                <a:solidFill>
                  <a:schemeClr val="bg1"/>
                </a:solidFill>
              </a:rPr>
              <a:t>://</a:t>
            </a:r>
            <a:r>
              <a:rPr lang="ru-RU" sz="1200" dirty="0" err="1">
                <a:solidFill>
                  <a:schemeClr val="bg1"/>
                </a:solidFill>
              </a:rPr>
              <a:t>habr.com</a:t>
            </a:r>
            <a:r>
              <a:rPr lang="ru-RU" sz="1200" dirty="0">
                <a:solidFill>
                  <a:schemeClr val="bg1"/>
                </a:solidFill>
              </a:rPr>
              <a:t>/</a:t>
            </a:r>
            <a:r>
              <a:rPr lang="ru-RU" sz="1200" dirty="0" err="1">
                <a:solidFill>
                  <a:schemeClr val="bg1"/>
                </a:solidFill>
              </a:rPr>
              <a:t>ru</a:t>
            </a:r>
            <a:r>
              <a:rPr lang="ru-RU" sz="1200" dirty="0">
                <a:solidFill>
                  <a:schemeClr val="bg1"/>
                </a:solidFill>
              </a:rPr>
              <a:t>/</a:t>
            </a:r>
            <a:r>
              <a:rPr lang="ru-RU" sz="1200" dirty="0" err="1">
                <a:solidFill>
                  <a:schemeClr val="bg1"/>
                </a:solidFill>
              </a:rPr>
              <a:t>companies</a:t>
            </a:r>
            <a:r>
              <a:rPr lang="ru-RU" sz="1200" dirty="0">
                <a:solidFill>
                  <a:schemeClr val="bg1"/>
                </a:solidFill>
              </a:rPr>
              <a:t>/</a:t>
            </a:r>
            <a:r>
              <a:rPr lang="ru-RU" sz="1200" dirty="0" err="1">
                <a:solidFill>
                  <a:schemeClr val="bg1"/>
                </a:solidFill>
              </a:rPr>
              <a:t>otus</a:t>
            </a:r>
            <a:r>
              <a:rPr lang="ru-RU" sz="1200" dirty="0">
                <a:solidFill>
                  <a:schemeClr val="bg1"/>
                </a:solidFill>
              </a:rPr>
              <a:t>/</a:t>
            </a:r>
            <a:r>
              <a:rPr lang="ru-RU" sz="1200" dirty="0" err="1">
                <a:solidFill>
                  <a:schemeClr val="bg1"/>
                </a:solidFill>
              </a:rPr>
              <a:t>articles</a:t>
            </a:r>
            <a:r>
              <a:rPr lang="ru-RU" sz="1200" dirty="0">
                <a:solidFill>
                  <a:schemeClr val="bg1"/>
                </a:solidFill>
              </a:rPr>
              <a:t>/654279/</a:t>
            </a:r>
          </a:p>
        </p:txBody>
      </p:sp>
    </p:spTree>
    <p:extLst>
      <p:ext uri="{BB962C8B-B14F-4D97-AF65-F5344CB8AC3E}">
        <p14:creationId xmlns:p14="http://schemas.microsoft.com/office/powerpoint/2010/main" val="936159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F5809F19-CE66-7191-1A91-FFB4F2552B6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450586-6947-9D68-3EE3-0E888CC5DED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BE58340E-DD72-886C-7FC4-7AED8AF28CCD}"/>
              </a:ext>
            </a:extLst>
          </p:cNvPr>
          <p:cNvSpPr>
            <a:spLocks noGrp="1"/>
          </p:cNvSpPr>
          <p:nvPr>
            <p:ph idx="1"/>
          </p:nvPr>
        </p:nvSpPr>
        <p:spPr>
          <a:xfrm>
            <a:off x="282866" y="1472423"/>
            <a:ext cx="11574780" cy="2354229"/>
          </a:xfrm>
        </p:spPr>
        <p:txBody>
          <a:bodyPr>
            <a:noAutofit/>
          </a:bodyPr>
          <a:lstStyle/>
          <a:p>
            <a:r>
              <a:rPr lang="en" b="1" dirty="0"/>
              <a:t>Hybrid Vision Transformers</a:t>
            </a:r>
          </a:p>
          <a:p>
            <a:r>
              <a:rPr lang="ru-RU" dirty="0"/>
              <a:t>Собственно отличие обычного </a:t>
            </a:r>
            <a:r>
              <a:rPr lang="en" dirty="0"/>
              <a:t>vision transformer </a:t>
            </a:r>
            <a:r>
              <a:rPr lang="ru-RU" dirty="0"/>
              <a:t>от </a:t>
            </a:r>
            <a:r>
              <a:rPr lang="en" dirty="0"/>
              <a:t>hybrid (</a:t>
            </a:r>
            <a:r>
              <a:rPr lang="ru-RU" dirty="0"/>
              <a:t>гибридный, т.е. совмещающий в себе признаки нескольких объектов) — это совмещение дизайна свёрточных сетей и трансформера. Например:</a:t>
            </a:r>
          </a:p>
          <a:p>
            <a:r>
              <a:rPr lang="ru-RU" dirty="0"/>
              <a:t>Использование </a:t>
            </a:r>
            <a:r>
              <a:rPr lang="en" dirty="0"/>
              <a:t>CNN </a:t>
            </a:r>
            <a:r>
              <a:rPr lang="ru-RU" dirty="0"/>
              <a:t>для разбиения картинки на патчи — это было в самом </a:t>
            </a:r>
            <a:r>
              <a:rPr lang="en" dirty="0" err="1"/>
              <a:t>ViT</a:t>
            </a:r>
            <a:r>
              <a:rPr lang="en" dirty="0"/>
              <a:t>;</a:t>
            </a:r>
          </a:p>
          <a:p>
            <a:r>
              <a:rPr lang="ru-RU" dirty="0"/>
              <a:t>Использование блоков со сверточными слоями перед блоками с </a:t>
            </a:r>
            <a:r>
              <a:rPr lang="en" dirty="0"/>
              <a:t>self-attention — </a:t>
            </a:r>
            <a:r>
              <a:rPr lang="en" dirty="0">
                <a:hlinkClick r:id="rId2"/>
              </a:rPr>
              <a:t>“CoAtNet: Marrying Convolution and Attention for All Data Sizes”</a:t>
            </a:r>
            <a:r>
              <a:rPr lang="en" dirty="0"/>
              <a:t>;</a:t>
            </a:r>
          </a:p>
          <a:p>
            <a:r>
              <a:rPr lang="ru-RU" dirty="0"/>
              <a:t>Использование </a:t>
            </a:r>
            <a:r>
              <a:rPr lang="en" dirty="0"/>
              <a:t>MLP </a:t>
            </a:r>
            <a:r>
              <a:rPr lang="ru-RU" dirty="0"/>
              <a:t>как </a:t>
            </a:r>
            <a:r>
              <a:rPr lang="en" dirty="0"/>
              <a:t>token mixer </a:t>
            </a:r>
            <a:r>
              <a:rPr lang="ru-RU" dirty="0"/>
              <a:t>вместо </a:t>
            </a:r>
            <a:r>
              <a:rPr lang="en" dirty="0"/>
              <a:t>Self-Attention — </a:t>
            </a:r>
            <a:r>
              <a:rPr lang="en" dirty="0">
                <a:hlinkClick r:id="rId3"/>
              </a:rPr>
              <a:t>“MetaFormer Is Actually What You Need for Vision”</a:t>
            </a:r>
            <a:r>
              <a:rPr lang="en" dirty="0"/>
              <a:t>.</a:t>
            </a:r>
          </a:p>
          <a:p>
            <a:r>
              <a:rPr lang="ru-RU" dirty="0"/>
              <a:t>Последнюю статью мы разберем подробно, так как она предложила новое понимание того, как можно улучшать </a:t>
            </a:r>
            <a:r>
              <a:rPr lang="ru-RU" dirty="0" err="1"/>
              <a:t>трансформерные</a:t>
            </a:r>
            <a:r>
              <a:rPr lang="ru-RU" dirty="0"/>
              <a:t> модели, и собственно саму базовую архитектуру для улучшения.</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CB28B28-C6C6-C5AC-3941-38F4114C1EC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E97D975-1162-613D-F200-2D5A36CDDB56}"/>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Tree>
    <p:extLst>
      <p:ext uri="{BB962C8B-B14F-4D97-AF65-F5344CB8AC3E}">
        <p14:creationId xmlns:p14="http://schemas.microsoft.com/office/powerpoint/2010/main" val="1605276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24BFE48D-7945-C689-B5D8-C474E90D004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A26304-084E-59BC-D630-573BA44FD88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03A61552-398E-1F4E-1C92-05DB49D9BACB}"/>
              </a:ext>
            </a:extLst>
          </p:cNvPr>
          <p:cNvSpPr>
            <a:spLocks noGrp="1"/>
          </p:cNvSpPr>
          <p:nvPr>
            <p:ph idx="1"/>
          </p:nvPr>
        </p:nvSpPr>
        <p:spPr>
          <a:xfrm>
            <a:off x="282866" y="1472423"/>
            <a:ext cx="11574780" cy="2354229"/>
          </a:xfrm>
        </p:spPr>
        <p:txBody>
          <a:bodyPr>
            <a:noAutofit/>
          </a:bodyPr>
          <a:lstStyle/>
          <a:p>
            <a:r>
              <a:rPr lang="en" b="1" dirty="0" err="1"/>
              <a:t>PoolFormer</a:t>
            </a:r>
            <a:r>
              <a:rPr lang="en" b="1" dirty="0"/>
              <a:t>: </a:t>
            </a:r>
            <a:r>
              <a:rPr lang="ru-RU" b="1" dirty="0"/>
              <a:t>архитектура</a:t>
            </a:r>
          </a:p>
          <a:p>
            <a:endParaRPr lang="ru-RU" dirty="0"/>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EB6C9C37-927E-329C-D40F-75780A812DA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32A26CC-9DD5-C54F-5809-7F804586B55C}"/>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4" name="Rectangle 1">
            <a:extLst>
              <a:ext uri="{FF2B5EF4-FFF2-40B4-BE49-F238E27FC236}">
                <a16:creationId xmlns:a16="http://schemas.microsoft.com/office/drawing/2014/main" id="{A73CC803-E874-08A2-51AD-FA840CCF65E4}"/>
              </a:ext>
            </a:extLst>
          </p:cNvPr>
          <p:cNvSpPr>
            <a:spLocks noChangeArrowheads="1"/>
          </p:cNvSpPr>
          <p:nvPr/>
        </p:nvSpPr>
        <p:spPr bwMode="auto">
          <a:xfrm>
            <a:off x="0" y="0"/>
            <a:ext cx="12192000" cy="457200"/>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Поговорим подробнее о PoolFormer, так как ресерчеры из Apple взяли его как baseline для дальнейших улучшений.</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PoolFormer включает 4 стадии, каждая из которых состоит из </a:t>
            </a:r>
            <a:r>
              <a:rPr kumimoji="0" lang="ru-RU" altLang="ru-RU" sz="1200" b="1" i="0" u="none" strike="noStrike" cap="none" normalizeH="0" baseline="0">
                <a:ln>
                  <a:noFill/>
                </a:ln>
                <a:solidFill>
                  <a:srgbClr val="1D1D1D"/>
                </a:solidFill>
                <a:effectLst/>
                <a:latin typeface="Inter"/>
              </a:rPr>
              <a:t>Patch Embedding блока</a:t>
            </a:r>
            <a:r>
              <a:rPr kumimoji="0" lang="ru-RU" altLang="ru-RU" sz="1200" b="0" i="0" u="none" strike="noStrike" cap="none" normalizeH="0" baseline="0">
                <a:ln>
                  <a:noFill/>
                </a:ln>
                <a:solidFill>
                  <a:srgbClr val="1D1D1D"/>
                </a:solidFill>
                <a:effectLst/>
                <a:latin typeface="Inter"/>
              </a:rPr>
              <a:t> и набора </a:t>
            </a:r>
            <a:r>
              <a:rPr kumimoji="0" lang="ru-RU" altLang="ru-RU" sz="1200" b="1" i="0" u="none" strike="noStrike" cap="none" normalizeH="0" baseline="0">
                <a:ln>
                  <a:noFill/>
                </a:ln>
                <a:solidFill>
                  <a:srgbClr val="1D1D1D"/>
                </a:solidFill>
                <a:effectLst/>
                <a:latin typeface="Inter"/>
              </a:rPr>
              <a:t>PoolFormer блоков</a:t>
            </a:r>
            <a:r>
              <a:rPr kumimoji="0" lang="ru-RU" altLang="ru-RU" sz="1200" b="0" i="0" u="none" strike="noStrike" cap="none" normalizeH="0" baseline="0">
                <a:ln>
                  <a:noFill/>
                </a:ln>
                <a:solidFill>
                  <a:srgbClr val="1D1D1D"/>
                </a:solidFill>
                <a:effectLst/>
                <a:latin typeface="Inter"/>
              </a:rPr>
              <a:t>.</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Patch Embedding блок разбивает изображение на патчи. Также именно он отвечает за уменьшение размера изображения в 4, 8, 16, 32 раза в зависимости от стадии;</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PatchEmbed(nn.Module): </a:t>
            </a:r>
            <a:r>
              <a:rPr kumimoji="0" lang="ru-RU" altLang="ru-RU" sz="1000" b="0" i="0" u="none" strike="noStrike" cap="none" normalizeH="0" baseline="0">
                <a:ln>
                  <a:noFill/>
                </a:ln>
                <a:solidFill>
                  <a:srgbClr val="AFBD68"/>
                </a:solidFill>
                <a:effectLst/>
                <a:latin typeface="Courier New" panose="02070309020205020404" pitchFamily="49" charset="0"/>
              </a:rPr>
              <a:t>""" Patch Embedding that is implemented by a layer of conv. Input: tensor in shape [B, C, H, W] Output: tensor in shape [B, C, H/stride, W/stride]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patch_size=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stride=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padding=</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in_chans=</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embed_dim=</a:t>
            </a:r>
            <a:r>
              <a:rPr kumimoji="0" lang="ru-RU" altLang="ru-RU" sz="1000" b="0" i="0" u="none" strike="noStrike" cap="none" normalizeH="0" baseline="0">
                <a:ln>
                  <a:noFill/>
                </a:ln>
                <a:solidFill>
                  <a:srgbClr val="81A2BE"/>
                </a:solidFill>
                <a:effectLst/>
                <a:latin typeface="Courier New" panose="02070309020205020404" pitchFamily="49" charset="0"/>
              </a:rPr>
              <a:t>768</a:t>
            </a:r>
            <a:r>
              <a:rPr kumimoji="0" lang="ru-RU" altLang="ru-RU" sz="1000" b="0" i="0" u="none" strike="noStrike" cap="none" normalizeH="0" baseline="0">
                <a:ln>
                  <a:noFill/>
                </a:ln>
                <a:solidFill>
                  <a:srgbClr val="393A34"/>
                </a:solidFill>
                <a:effectLst/>
                <a:latin typeface="Courier New" panose="02070309020205020404" pitchFamily="49" charset="0"/>
              </a:rPr>
              <a:t>, norm_layer=</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super().__init__() patch_size = to_2tuple(patch_size) stride = to_2tuple(stride) padding = to_2tuple(padding) self.proj = nn.Conv2d(in_chans, embed_dim, kernel_size=patch_size, stride=stride, padding=padding) self.norm = norm_layer(embed_dim)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norm_layer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self.proj(x) x = self.norm(x)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PoolFormer блок имеет структуру, как у трансформер-энкодера с заменой Self-Attention на Average Pooling. В качестве слоев нормализации используется Modified Layer Normalization (GroupNorm с group number = 1, или просто Instance Normalization). Авторы часто используют слои DropOut и DropPath — все также, как и в оригинальном ViT.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900" b="0" i="0" u="none" strike="noStrike" cap="none" normalizeH="0" baseline="0">
                <a:ln>
                  <a:noFill/>
                </a:ln>
                <a:solidFill>
                  <a:schemeClr val="tx1"/>
                </a:solidFill>
                <a:effectLst/>
              </a:rPr>
              <a:t>  </a:t>
            </a:r>
            <a:r>
              <a:rPr kumimoji="0" lang="ru-RU" altLang="ru-RU" sz="18500" b="0" i="0" u="none" strike="noStrike" cap="none" normalizeH="0" baseline="0">
                <a:ln>
                  <a:noFill/>
                </a:ln>
                <a:solidFill>
                  <a:schemeClr val="tx1"/>
                </a:solidFill>
                <a:effectLst/>
              </a:rPr>
              <a:t>                    </a:t>
            </a:r>
            <a:r>
              <a:rPr kumimoji="0" lang="ru-RU" altLang="ru-RU" sz="1800" b="0" i="0" u="none" strike="noStrike" cap="none" normalizeH="0" baseline="0">
                <a:ln>
                  <a:noFill/>
                </a:ln>
                <a:solidFill>
                  <a:schemeClr val="tx1"/>
                </a:solidFill>
                <a:effectLst/>
                <a:latin typeface="Arial" panose="020B0604020202020204" pitchFamily="34" charset="0"/>
              </a:rPr>
              <a:t>Рисунок 4. Различные виды нормализации. Они отличаются друг от друга выделением частей тензора для сбора статистик и последующей нормализации</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LayerNormChannel(nn.Module): </a:t>
            </a:r>
            <a:r>
              <a:rPr kumimoji="0" lang="ru-RU" altLang="ru-RU" sz="1000" b="0" i="0" u="none" strike="noStrike" cap="none" normalizeH="0" baseline="0">
                <a:ln>
                  <a:noFill/>
                </a:ln>
                <a:solidFill>
                  <a:srgbClr val="AFBD68"/>
                </a:solidFill>
                <a:effectLst/>
                <a:latin typeface="Courier New" panose="02070309020205020404" pitchFamily="49" charset="0"/>
              </a:rPr>
              <a:t>""" Vanilla Layer Normalization нормализует тензоры только по канальной размерности.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 [num_channels, ].</a:t>
            </a:r>
            <a:r>
              <a:rPr kumimoji="0" lang="ru-RU" altLang="ru-RU" sz="1000" b="0" i="0" u="none" strike="noStrike" cap="none" normalizeH="0" baseline="0">
                <a:ln>
                  <a:noFill/>
                </a:ln>
                <a:solidFill>
                  <a:srgbClr val="393A34"/>
                </a:solidFill>
                <a:effectLst/>
                <a:latin typeface="Courier New" panose="02070309020205020404" pitchFamily="49" charset="0"/>
              </a:rPr>
              <a:t>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размерности, то есть по C.</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тоже по C.</a:t>
            </a:r>
            <a:r>
              <a:rPr kumimoji="0" lang="ru-RU" altLang="ru-RU" sz="1000" b="0" i="0" u="none" strike="noStrike" cap="none" normalizeH="0" baseline="0">
                <a:ln>
                  <a:noFill/>
                </a:ln>
                <a:solidFill>
                  <a:srgbClr val="393A34"/>
                </a:solidFill>
                <a:effectLst/>
                <a:latin typeface="Courier New" panose="02070309020205020404" pitchFamily="49" charset="0"/>
              </a:rPr>
              <a:t>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ModifiedLayerNorm(nn.Module): </a:t>
            </a:r>
            <a:r>
              <a:rPr kumimoji="0" lang="ru-RU" altLang="ru-RU" sz="1000" b="0" i="0" u="none" strike="noStrike" cap="none" normalizeH="0" baseline="0">
                <a:ln>
                  <a:noFill/>
                </a:ln>
                <a:solidFill>
                  <a:srgbClr val="AFBD68"/>
                </a:solidFill>
                <a:effectLst/>
                <a:latin typeface="Courier New" panose="02070309020205020404" pitchFamily="49" charset="0"/>
              </a:rPr>
              <a:t>""" Modified Layer Normalization нормализует тензоры по канальной и пространственной размерностям.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также [num_channels, ].</a:t>
            </a:r>
            <a:r>
              <a:rPr kumimoji="0" lang="ru-RU" altLang="ru-RU" sz="1000" b="0" i="0" u="none" strike="noStrike" cap="none" normalizeH="0" baseline="0">
                <a:ln>
                  <a:noFill/>
                </a:ln>
                <a:solidFill>
                  <a:srgbClr val="393A34"/>
                </a:solidFill>
                <a:effectLst/>
                <a:latin typeface="Courier New" panose="02070309020205020404" pitchFamily="49" charset="0"/>
              </a:rPr>
              <a:t> Normalization.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2 и 3 размерности [C, H, W].</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так же.</a:t>
            </a:r>
            <a:r>
              <a:rPr kumimoji="0" lang="ru-RU" altLang="ru-RU" sz="1000" b="0" i="0" u="none" strike="noStrike" cap="none" normalizeH="0" baseline="0">
                <a:ln>
                  <a:noFill/>
                </a:ln>
                <a:solidFill>
                  <a:srgbClr val="393A34"/>
                </a:solidFill>
                <a:effectLst/>
                <a:latin typeface="Courier New" panose="02070309020205020404" pitchFamily="49" charset="0"/>
              </a:rPr>
              <a:t> spatial dimensions.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Mlp(nn.Module):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MLP со свёртками 1*1, которые заменяют линейные слои. Как всегда dropout важен ! Input: тензор размерности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in_features, hidden_features=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out_features=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act_layer=nn.GELU,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super().__init__() out_features = out_features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hidden_features = hidden_features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self.fc1 = nn.Conv2d(in_features, hidden_features,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self.act = act_layer() self.fc2 = nn.Conv2d(hidden_features, out_features,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self.drop = nn.Dropout(drop) self.apply(self._init_weights)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_init_weights(self, 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isinstance(m, nn.Conv2d): trunc_normal_(m.weight, std=</a:t>
            </a:r>
            <a:r>
              <a:rPr kumimoji="0" lang="ru-RU" altLang="ru-RU" sz="1000" b="0" i="0" u="none" strike="noStrike" cap="none" normalizeH="0" baseline="0">
                <a:ln>
                  <a:noFill/>
                </a:ln>
                <a:solidFill>
                  <a:srgbClr val="81A2BE"/>
                </a:solidFill>
                <a:effectLst/>
                <a:latin typeface="Courier New" panose="02070309020205020404" pitchFamily="49" charset="0"/>
              </a:rPr>
              <a:t>.02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m.bias </a:t>
            </a:r>
            <a:r>
              <a:rPr kumimoji="0" lang="ru-RU" altLang="ru-RU" sz="1000" b="0" i="0" u="none" strike="noStrike" cap="none" normalizeH="0" baseline="0">
                <a:ln>
                  <a:noFill/>
                </a:ln>
                <a:solidFill>
                  <a:srgbClr val="81A2BE"/>
                </a:solidFill>
                <a:effectLst/>
                <a:latin typeface="Courier New" panose="02070309020205020404" pitchFamily="49" charset="0"/>
              </a:rPr>
              <a:t>is</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not</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nn.init.constant_(m.bias,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self.fc1(x) x = self.act(x) x = self.drop(x) x = self.fc2(x) x = self.drop(x)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torch.nn.GroupNorm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GroupNorm </a:t>
            </a:r>
            <a:r>
              <a:rPr kumimoji="0" lang="ru-RU" altLang="ru-RU" sz="1000" b="0" i="0" u="none" strike="noStrike" cap="none" normalizeH="0" baseline="0">
                <a:ln>
                  <a:noFill/>
                </a:ln>
                <a:solidFill>
                  <a:srgbClr val="81A2BE"/>
                </a:solidFill>
                <a:effectLst/>
                <a:latin typeface="Courier New" panose="02070309020205020404" pitchFamily="49" charset="0"/>
              </a:rPr>
              <a:t>from</a:t>
            </a:r>
            <a:r>
              <a:rPr kumimoji="0" lang="ru-RU" altLang="ru-RU" sz="1000" b="0" i="0" u="none" strike="noStrike" cap="none" normalizeH="0" baseline="0">
                <a:ln>
                  <a:noFill/>
                </a:ln>
                <a:solidFill>
                  <a:srgbClr val="393A34"/>
                </a:solidFill>
                <a:effectLst/>
                <a:latin typeface="Courier New" panose="02070309020205020404" pitchFamily="49" charset="0"/>
              </a:rPr>
              <a:t> modules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Mlp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Pooling(nn.Module):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Pooling слоя. --pool_size: pooling size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self.pool = nn.AvgPool2d( pool_size, stride=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padding=pool_size//</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count_include_pad=</a:t>
            </a:r>
            <a:r>
              <a:rPr kumimoji="0" lang="ru-RU" altLang="ru-RU" sz="1000" b="0" i="0" u="none" strike="noStrike" cap="none" normalizeH="0" baseline="0">
                <a:ln>
                  <a:noFill/>
                </a:ln>
                <a:solidFill>
                  <a:srgbClr val="81A2BE"/>
                </a:solidFill>
                <a:effectLst/>
                <a:latin typeface="Courier New" panose="02070309020205020404" pitchFamily="49" charset="0"/>
              </a:rPr>
              <a:t>False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1" u="none" strike="noStrike" cap="none" normalizeH="0" baseline="0">
                <a:ln>
                  <a:noFill/>
                </a:ln>
                <a:solidFill>
                  <a:srgbClr val="999988"/>
                </a:solidFill>
                <a:effectLst/>
                <a:latin typeface="Courier New" panose="02070309020205020404" pitchFamily="49" charset="0"/>
              </a:rPr>
              <a:t># Здесь нужно вычесть входной тензор.</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self.pool(x) -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PoolFormerBlock(nn.Module):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PoolFormer блока. --dim: embedding dim --pool_size: pooling size --mlp_ratio: mlp expansion ratio --act_layer: activation --norm_layer: normalization --drop: dropout rate --drop path: Stochastic Depth, refer to https://arxiv.org/abs/1603.09382 --use_layer_scale, --layer_scale_init_value: LayerScale, refer to https://arxiv.org/abs/2103.17239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dim,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mlp_ratio=</a:t>
            </a:r>
            <a:r>
              <a:rPr kumimoji="0" lang="ru-RU" altLang="ru-RU" sz="1000" b="0" i="0" u="none" strike="noStrike" cap="none" normalizeH="0" baseline="0">
                <a:ln>
                  <a:noFill/>
                </a:ln>
                <a:solidFill>
                  <a:srgbClr val="81A2BE"/>
                </a:solidFill>
                <a:effectLst/>
                <a:latin typeface="Courier New" panose="02070309020205020404" pitchFamily="49" charset="0"/>
              </a:rPr>
              <a:t>4.</a:t>
            </a:r>
            <a:r>
              <a:rPr kumimoji="0" lang="ru-RU" altLang="ru-RU" sz="1000" b="0" i="0" u="none" strike="noStrike" cap="none" normalizeH="0" baseline="0">
                <a:ln>
                  <a:noFill/>
                </a:ln>
                <a:solidFill>
                  <a:srgbClr val="393A34"/>
                </a:solidFill>
                <a:effectLst/>
                <a:latin typeface="Courier New" panose="02070309020205020404" pitchFamily="49" charset="0"/>
              </a:rPr>
              <a:t>, act_layer=nn.GELU, norm_layer=GroupNorm,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drop_path=</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use_layer_scale=</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layer_scale_init_value=</a:t>
            </a:r>
            <a:r>
              <a:rPr kumimoji="0" lang="ru-RU" altLang="ru-RU" sz="1000" b="0" i="0" u="none" strike="noStrike" cap="none" normalizeH="0" baseline="0">
                <a:ln>
                  <a:noFill/>
                </a:ln>
                <a:solidFill>
                  <a:srgbClr val="81A2BE"/>
                </a:solidFill>
                <a:effectLst/>
                <a:latin typeface="Courier New" panose="02070309020205020404" pitchFamily="49" charset="0"/>
              </a:rPr>
              <a:t>1e-5</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self.norm1 = norm_layer(dim) self.token_mixer = Pooling(pool_size=pool_size) self.norm2 = norm_layer(dim) mlp_hidden_dim = int(dim * mlp_ratio) self.mlp = Mlp(in_features=dim, hidden_features=mlp_hidden_dim, act_layer=act_layer, drop=drop) </a:t>
            </a:r>
            <a:r>
              <a:rPr kumimoji="0" lang="ru-RU" altLang="ru-RU" sz="1000" b="0" i="1" u="none" strike="noStrike" cap="none" normalizeH="0" baseline="0">
                <a:ln>
                  <a:noFill/>
                </a:ln>
                <a:solidFill>
                  <a:srgbClr val="999988"/>
                </a:solidFill>
                <a:effectLst/>
                <a:latin typeface="Courier New" panose="02070309020205020404" pitchFamily="49" charset="0"/>
              </a:rPr>
              <a:t># Следующие две техники полезны для обучения более глубоких вариантов PoolFormer.</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DropPath нужен для регуляризации.</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Layer Scale помогает менять масштаб.</a:t>
            </a:r>
            <a:r>
              <a:rPr kumimoji="0" lang="ru-RU" altLang="ru-RU" sz="1000" b="0" i="0" u="none" strike="noStrike" cap="none" normalizeH="0" baseline="0">
                <a:ln>
                  <a:noFill/>
                </a:ln>
                <a:solidFill>
                  <a:srgbClr val="393A34"/>
                </a:solidFill>
                <a:effectLst/>
                <a:latin typeface="Courier New" panose="02070309020205020404" pitchFamily="49" charset="0"/>
              </a:rPr>
              <a:t> self.drop_path = DropPath(drop_path)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drop_path &gt;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self.use_layer_scale = use_layer_scale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use_layer_scale: self.layer_scale_1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self.layer_scale_2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self.use_layer_scale: x = x + self.drop_path( self.layer_scale_1.unsqueeze(-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self.token_mixer(self.norm1(x))) x = x + self.drop_path( self.layer_scale_2.unsqueeze(-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self.mlp(self.norm2(x)))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x = x + self.drop_path(self.token_mixer(self.norm1(x))) x = x + self.drop_path(self.mlp(self.norm2(x)))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Важный момент: в отличие от Self-Attention, Pooling и свертки работают с полями изображения k x k, поэтому чтобы формировать не только локальные признаки, но и глобальные, нам нужно воспользоваться довольно известным приемом из Computer Vision. А именно — будем уменьшать размеры изображения, так как рецептивное поле получающихся пикселей будет приближаться к размерам всей картинки.</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Также поэтому выгодно использовать больше каналов ближе к концу архитектуры, на третьей стадии: L/6 + L/6 + L/2 + L/6, где L — общее число блоков.</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a:ln>
                  <a:noFill/>
                </a:ln>
                <a:solidFill>
                  <a:schemeClr val="tx1"/>
                </a:solidFill>
                <a:effectLst/>
                <a:latin typeface="Arial" panose="020B0604020202020204" pitchFamily="34" charset="0"/>
              </a:rPr>
              <a:t>  </a:t>
            </a:r>
            <a:r>
              <a:rPr kumimoji="0" lang="ru-RU" altLang="ru-RU" sz="29300" b="0" i="0" u="none" strike="noStrike" cap="none" normalizeH="0" baseline="0">
                <a:ln>
                  <a:noFill/>
                </a:ln>
                <a:solidFill>
                  <a:schemeClr val="tx1"/>
                </a:solidFill>
                <a:effectLst/>
                <a:latin typeface="Arial" panose="020B0604020202020204" pitchFamily="34" charset="0"/>
              </a:rPr>
              <a:t>             </a:t>
            </a:r>
            <a:r>
              <a:rPr kumimoji="0" lang="ru-RU" altLang="ru-RU" sz="1800" b="0" i="0" u="none" strike="noStrike" cap="none" normalizeH="0" baseline="0">
                <a:ln>
                  <a:noFill/>
                </a:ln>
                <a:solidFill>
                  <a:schemeClr val="tx1"/>
                </a:solidFill>
                <a:effectLst/>
                <a:latin typeface="Arial" panose="020B0604020202020204" pitchFamily="34" charset="0"/>
              </a:rPr>
              <a:t>Рисунок 5. Архитектура PoolFormer. Слева: архитектура целиком, справа: схема PoolFormer блока с Pooling token mixer</a:t>
            </a:r>
          </a:p>
        </p:txBody>
      </p:sp>
      <p:pic>
        <p:nvPicPr>
          <p:cNvPr id="4098" name="Picture 2">
            <a:extLst>
              <a:ext uri="{FF2B5EF4-FFF2-40B4-BE49-F238E27FC236}">
                <a16:creationId xmlns:a16="http://schemas.microsoft.com/office/drawing/2014/main" id="{9EF411B0-1EEA-7068-EB8E-CDD0F6E8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406775"/>
            <a:ext cx="12750800" cy="2946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A08CD045-EFED-F763-63A2-78C47015C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30" y="2228660"/>
            <a:ext cx="11462939" cy="4108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A68FC2-17A8-FCC4-C849-6B92FDFAC933}"/>
              </a:ext>
            </a:extLst>
          </p:cNvPr>
          <p:cNvSpPr txBox="1"/>
          <p:nvPr/>
        </p:nvSpPr>
        <p:spPr>
          <a:xfrm>
            <a:off x="-489857" y="805543"/>
            <a:ext cx="4337662" cy="369332"/>
          </a:xfrm>
          <a:prstGeom prst="rect">
            <a:avLst/>
          </a:prstGeom>
          <a:noFill/>
        </p:spPr>
        <p:txBody>
          <a:bodyPr wrap="none" rtlCol="0">
            <a:spAutoFit/>
          </a:bodyPr>
          <a:lstStyle/>
          <a:p>
            <a:r>
              <a:rPr lang="en" dirty="0"/>
              <a:t>https://</a:t>
            </a:r>
            <a:r>
              <a:rPr lang="en" dirty="0" err="1"/>
              <a:t>blog.deepschool.ru</a:t>
            </a:r>
            <a:r>
              <a:rPr lang="en" dirty="0"/>
              <a:t>/cv/</a:t>
            </a:r>
            <a:r>
              <a:rPr lang="en" dirty="0" err="1"/>
              <a:t>fastvit</a:t>
            </a:r>
            <a:r>
              <a:rPr lang="en" dirty="0"/>
              <a:t>-apple/</a:t>
            </a:r>
            <a:endParaRPr lang="ru-RU" dirty="0"/>
          </a:p>
        </p:txBody>
      </p:sp>
    </p:spTree>
    <p:extLst>
      <p:ext uri="{BB962C8B-B14F-4D97-AF65-F5344CB8AC3E}">
        <p14:creationId xmlns:p14="http://schemas.microsoft.com/office/powerpoint/2010/main" val="1209063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03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 - Миксеры</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57073" y="3705467"/>
            <a:ext cx="11023559" cy="2658662"/>
          </a:xfrm>
          <a:prstGeom prst="rect">
            <a:avLst/>
          </a:prstGeom>
          <a:solidFill>
            <a:schemeClr val="bg1">
              <a:lumMod val="95000"/>
            </a:schemeClr>
          </a:solidFill>
        </p:spPr>
      </p:pic>
      <p:sp>
        <p:nvSpPr>
          <p:cNvPr id="4" name="Прямоугольник 3"/>
          <p:cNvSpPr/>
          <p:nvPr/>
        </p:nvSpPr>
        <p:spPr>
          <a:xfrm>
            <a:off x="422812" y="6354605"/>
            <a:ext cx="11294887" cy="369332"/>
          </a:xfrm>
          <a:prstGeom prst="rect">
            <a:avLst/>
          </a:prstGeom>
        </p:spPr>
        <p:txBody>
          <a:bodyPr wrap="none">
            <a:spAutoFit/>
          </a:bodyPr>
          <a:lstStyle/>
          <a:p>
            <a:r>
              <a:rPr lang="ru-RU" b="1" dirty="0">
                <a:solidFill>
                  <a:schemeClr val="bg1"/>
                </a:solidFill>
              </a:rPr>
              <a:t>Идея миксера – нужно создать нелинейное рецептивное поле и </a:t>
            </a:r>
            <a:r>
              <a:rPr lang="ru-RU" b="1" dirty="0" err="1">
                <a:solidFill>
                  <a:schemeClr val="bg1"/>
                </a:solidFill>
              </a:rPr>
              <a:t>самовнимание</a:t>
            </a:r>
            <a:r>
              <a:rPr lang="ru-RU" b="1" dirty="0">
                <a:solidFill>
                  <a:schemeClr val="bg1"/>
                </a:solidFill>
              </a:rPr>
              <a:t> – это только один из способов</a:t>
            </a:r>
            <a:endParaRPr lang="ru-RU" dirty="0"/>
          </a:p>
        </p:txBody>
      </p:sp>
    </p:spTree>
    <p:extLst>
      <p:ext uri="{BB962C8B-B14F-4D97-AF65-F5344CB8AC3E}">
        <p14:creationId xmlns:p14="http://schemas.microsoft.com/office/powerpoint/2010/main" val="1189407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901938-9649-F07E-3894-996D5152712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274BC5-60F5-E871-781A-420C081259A4}"/>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DABC15AE-9605-6A2D-E63B-7224EBEA5C3E}"/>
              </a:ext>
            </a:extLst>
          </p:cNvPr>
          <p:cNvSpPr>
            <a:spLocks noGrp="1"/>
          </p:cNvSpPr>
          <p:nvPr>
            <p:ph idx="1"/>
          </p:nvPr>
        </p:nvSpPr>
        <p:spPr>
          <a:xfrm>
            <a:off x="282866" y="1472423"/>
            <a:ext cx="11574780" cy="2354229"/>
          </a:xfrm>
        </p:spPr>
        <p:txBody>
          <a:bodyPr>
            <a:noAutofit/>
          </a:bodyPr>
          <a:lstStyle/>
          <a:p>
            <a:pPr marL="0" lvl="0" indent="0" eaLnBrk="0" fontAlgn="base" hangingPunct="0">
              <a:lnSpc>
                <a:spcPct val="100000"/>
              </a:lnSpc>
              <a:spcBef>
                <a:spcPct val="0"/>
              </a:spcBef>
              <a:spcAft>
                <a:spcPct val="0"/>
              </a:spcAft>
              <a:buNone/>
            </a:pPr>
            <a:r>
              <a:rPr lang="ru-RU" altLang="ru-RU" sz="1400" b="1" dirty="0" err="1">
                <a:solidFill>
                  <a:srgbClr val="071A3D"/>
                </a:solidFill>
                <a:latin typeface="Arial" panose="020B0604020202020204" pitchFamily="34" charset="0"/>
              </a:rPr>
              <a:t>FastViT</a:t>
            </a:r>
            <a:r>
              <a:rPr lang="ru-RU" altLang="ru-RU" sz="1400" b="1" dirty="0">
                <a:solidFill>
                  <a:srgbClr val="071A3D"/>
                </a:solidFill>
                <a:latin typeface="Arial" panose="020B0604020202020204" pitchFamily="34" charset="0"/>
              </a:rPr>
              <a:t> = </a:t>
            </a:r>
            <a:r>
              <a:rPr lang="ru-RU" altLang="ru-RU" sz="1400" b="1" dirty="0" err="1">
                <a:solidFill>
                  <a:srgbClr val="071A3D"/>
                </a:solidFill>
                <a:latin typeface="Arial" panose="020B0604020202020204" pitchFamily="34" charset="0"/>
              </a:rPr>
              <a:t>PoolFormer</a:t>
            </a:r>
            <a:r>
              <a:rPr lang="ru-RU" altLang="ru-RU" sz="1400" b="1" dirty="0">
                <a:solidFill>
                  <a:srgbClr val="071A3D"/>
                </a:solidFill>
                <a:latin typeface="Arial" panose="020B0604020202020204" pitchFamily="34" charset="0"/>
              </a:rPr>
              <a:t> с улучшениями</a:t>
            </a:r>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Теперь, после разбора корней </a:t>
            </a:r>
            <a:r>
              <a:rPr lang="ru-RU" altLang="ru-RU" sz="1400" dirty="0" err="1">
                <a:solidFill>
                  <a:srgbClr val="1D1D1D"/>
                </a:solidFill>
                <a:latin typeface="Inter"/>
              </a:rPr>
              <a:t>FastVit</a:t>
            </a:r>
            <a:r>
              <a:rPr lang="ru-RU" altLang="ru-RU" sz="1400" dirty="0">
                <a:solidFill>
                  <a:srgbClr val="1D1D1D"/>
                </a:solidFill>
                <a:latin typeface="Inter"/>
              </a:rPr>
              <a:t> можно наконец-то перейти к рассказу о нем самом         </a:t>
            </a:r>
            <a:endParaRPr lang="ru-RU" altLang="ru-RU" sz="1400" dirty="0"/>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В качестве </a:t>
            </a:r>
            <a:r>
              <a:rPr lang="ru-RU" altLang="ru-RU" sz="1400" dirty="0" err="1">
                <a:solidFill>
                  <a:srgbClr val="1D1D1D"/>
                </a:solidFill>
                <a:latin typeface="Inter"/>
              </a:rPr>
              <a:t>baseline</a:t>
            </a:r>
            <a:r>
              <a:rPr lang="ru-RU" altLang="ru-RU" sz="1400" dirty="0">
                <a:solidFill>
                  <a:srgbClr val="1D1D1D"/>
                </a:solidFill>
                <a:latin typeface="Inter"/>
              </a:rPr>
              <a:t> </a:t>
            </a:r>
            <a:r>
              <a:rPr lang="ru-RU" altLang="ru-RU" sz="1400" dirty="0" err="1">
                <a:solidFill>
                  <a:srgbClr val="1D1D1D"/>
                </a:solidFill>
                <a:latin typeface="Inter"/>
              </a:rPr>
              <a:t>ресерчеры</a:t>
            </a:r>
            <a:r>
              <a:rPr lang="ru-RU" altLang="ru-RU" sz="1400" dirty="0">
                <a:solidFill>
                  <a:srgbClr val="1D1D1D"/>
                </a:solidFill>
                <a:latin typeface="Inter"/>
              </a:rPr>
              <a:t> из Apple взяли PoolFormer-S12 — самую небольшую модель из семейства. Затем они стали делать следующие </a:t>
            </a:r>
            <a:r>
              <a:rPr lang="ru-RU" altLang="ru-RU" sz="1400" b="1" dirty="0">
                <a:solidFill>
                  <a:srgbClr val="1D1D1D"/>
                </a:solidFill>
                <a:latin typeface="Inter"/>
              </a:rPr>
              <a:t>последовательные</a:t>
            </a:r>
            <a:r>
              <a:rPr lang="ru-RU" altLang="ru-RU" sz="1400" dirty="0">
                <a:solidFill>
                  <a:srgbClr val="1D1D1D"/>
                </a:solidFill>
                <a:latin typeface="Inter"/>
              </a:rPr>
              <a:t> улучшения, то есть предыдущие улучшения сохраняются и подсчет NMP, </a:t>
            </a:r>
            <a:r>
              <a:rPr lang="ru-RU" altLang="ru-RU" sz="1400" dirty="0" err="1">
                <a:solidFill>
                  <a:srgbClr val="1D1D1D"/>
                </a:solidFill>
                <a:latin typeface="Inter"/>
              </a:rPr>
              <a:t>FLOPs</a:t>
            </a:r>
            <a:r>
              <a:rPr lang="ru-RU" altLang="ru-RU" sz="1400" dirty="0">
                <a:solidFill>
                  <a:srgbClr val="1D1D1D"/>
                </a:solidFill>
                <a:latin typeface="Inter"/>
              </a:rPr>
              <a:t>, </a:t>
            </a:r>
            <a:r>
              <a:rPr lang="ru-RU" altLang="ru-RU" sz="1400" dirty="0" err="1">
                <a:solidFill>
                  <a:srgbClr val="1D1D1D"/>
                </a:solidFill>
                <a:latin typeface="Inter"/>
              </a:rPr>
              <a:t>latency</a:t>
            </a:r>
            <a:r>
              <a:rPr lang="ru-RU" altLang="ru-RU" sz="1400" dirty="0">
                <a:solidFill>
                  <a:srgbClr val="1D1D1D"/>
                </a:solidFill>
                <a:latin typeface="Inter"/>
              </a:rPr>
              <a:t> и </a:t>
            </a:r>
            <a:r>
              <a:rPr lang="ru-RU" altLang="ru-RU" sz="1400" dirty="0" err="1">
                <a:solidFill>
                  <a:srgbClr val="1D1D1D"/>
                </a:solidFill>
                <a:latin typeface="Inter"/>
              </a:rPr>
              <a:t>ImageNet</a:t>
            </a:r>
            <a:r>
              <a:rPr lang="ru-RU" altLang="ru-RU" sz="1400" dirty="0">
                <a:solidFill>
                  <a:srgbClr val="1D1D1D"/>
                </a:solidFill>
                <a:latin typeface="Inter"/>
              </a:rPr>
              <a:t> Top-1 </a:t>
            </a:r>
            <a:r>
              <a:rPr lang="ru-RU" altLang="ru-RU" sz="1400" dirty="0" err="1">
                <a:solidFill>
                  <a:srgbClr val="1D1D1D"/>
                </a:solidFill>
                <a:latin typeface="Inter"/>
              </a:rPr>
              <a:t>Accuracy</a:t>
            </a:r>
            <a:r>
              <a:rPr lang="ru-RU" altLang="ru-RU" sz="1400" dirty="0">
                <a:solidFill>
                  <a:srgbClr val="1D1D1D"/>
                </a:solidFill>
                <a:latin typeface="Inter"/>
              </a:rPr>
              <a:t> % происходит у новых версий:</a:t>
            </a:r>
            <a:endParaRPr lang="ru-RU" altLang="ru-RU" sz="1400" dirty="0"/>
          </a:p>
          <a:p>
            <a:pPr marL="0" lvl="0" indent="0" eaLnBrk="0" fontAlgn="base" hangingPunct="0">
              <a:lnSpc>
                <a:spcPct val="100000"/>
              </a:lnSpc>
              <a:spcBef>
                <a:spcPct val="0"/>
              </a:spcBef>
              <a:spcAft>
                <a:spcPct val="0"/>
              </a:spcAft>
              <a:buFontTx/>
              <a:buAutoNum type="arabicPeriod"/>
            </a:pPr>
            <a:r>
              <a:rPr lang="ru-RU" altLang="ru-RU" sz="1400" dirty="0">
                <a:solidFill>
                  <a:srgbClr val="1D1D1D"/>
                </a:solidFill>
                <a:latin typeface="Inter"/>
              </a:rPr>
              <a:t>Подняли входное разрешение изображений с 224 до 256, что увеличило и точность, и </a:t>
            </a:r>
            <a:r>
              <a:rPr lang="ru-RU" altLang="ru-RU" sz="1400" dirty="0" err="1">
                <a:solidFill>
                  <a:srgbClr val="1D1D1D"/>
                </a:solidFill>
                <a:latin typeface="Inter"/>
              </a:rPr>
              <a:t>latency</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2"/>
            </a:pPr>
            <a:r>
              <a:rPr lang="ru-RU" altLang="ru-RU" sz="1400" dirty="0" err="1">
                <a:solidFill>
                  <a:srgbClr val="1D1D1D"/>
                </a:solidFill>
                <a:latin typeface="Inter"/>
              </a:rPr>
              <a:t>Pooling</a:t>
            </a:r>
            <a:r>
              <a:rPr lang="ru-RU" altLang="ru-RU" sz="1400" dirty="0">
                <a:solidFill>
                  <a:srgbClr val="1D1D1D"/>
                </a:solidFill>
                <a:latin typeface="Inter"/>
              </a:rPr>
              <a:t>, все-таки, слишком простой слой для агрегации, поэтому его заменили на блок со свертками;</a:t>
            </a:r>
          </a:p>
          <a:p>
            <a:pPr marL="0" lvl="0" indent="0" eaLnBrk="0" fontAlgn="base" hangingPunct="0">
              <a:lnSpc>
                <a:spcPct val="100000"/>
              </a:lnSpc>
              <a:spcBef>
                <a:spcPct val="0"/>
              </a:spcBef>
              <a:spcAft>
                <a:spcPct val="0"/>
              </a:spcAft>
              <a:buFontTx/>
              <a:buAutoNum type="arabicPeriod" startAt="3"/>
            </a:pPr>
            <a:r>
              <a:rPr lang="ru-RU" altLang="ru-RU" sz="1400" dirty="0">
                <a:solidFill>
                  <a:srgbClr val="1D1D1D"/>
                </a:solidFill>
                <a:latin typeface="Inter"/>
              </a:rPr>
              <a:t>Факторизовали стандартные свертки: заменили их на связку </a:t>
            </a:r>
            <a:r>
              <a:rPr lang="ru-RU" altLang="ru-RU" sz="1400" dirty="0" err="1">
                <a:solidFill>
                  <a:srgbClr val="1D1D1D"/>
                </a:solidFill>
                <a:latin typeface="Inter"/>
              </a:rPr>
              <a:t>depthwise</a:t>
            </a:r>
            <a:r>
              <a:rPr lang="ru-RU" altLang="ru-RU" sz="1400" dirty="0">
                <a:solidFill>
                  <a:srgbClr val="1D1D1D"/>
                </a:solidFill>
                <a:latin typeface="Inter"/>
              </a:rPr>
              <a:t> + </a:t>
            </a:r>
            <a:r>
              <a:rPr lang="ru-RU" altLang="ru-RU" sz="1400" dirty="0" err="1">
                <a:solidFill>
                  <a:srgbClr val="1D1D1D"/>
                </a:solidFill>
                <a:latin typeface="Inter"/>
              </a:rPr>
              <a:t>pointwise</a:t>
            </a:r>
            <a:r>
              <a:rPr lang="ru-RU" altLang="ru-RU" sz="1400" dirty="0">
                <a:solidFill>
                  <a:srgbClr val="1D1D1D"/>
                </a:solidFill>
                <a:latin typeface="Inter"/>
              </a:rPr>
              <a:t> сверток. Также они добавили </a:t>
            </a:r>
            <a:r>
              <a:rPr lang="ru-RU" altLang="ru-RU" sz="1400" dirty="0" err="1">
                <a:solidFill>
                  <a:srgbClr val="1D1D1D"/>
                </a:solidFill>
                <a:latin typeface="Inter"/>
              </a:rPr>
              <a:t>overparametrization</a:t>
            </a:r>
            <a:r>
              <a:rPr lang="ru-RU" altLang="ru-RU" sz="1400" dirty="0">
                <a:solidFill>
                  <a:srgbClr val="1D1D1D"/>
                </a:solidFill>
                <a:latin typeface="Inter"/>
              </a:rPr>
              <a:t> во время обучения — дополнительные бранчи, которые </a:t>
            </a:r>
            <a:r>
              <a:rPr lang="ru-RU" altLang="ru-RU" sz="1400" dirty="0" err="1">
                <a:solidFill>
                  <a:srgbClr val="1D1D1D"/>
                </a:solidFill>
                <a:latin typeface="Inter"/>
              </a:rPr>
              <a:t>репараметризуются</a:t>
            </a:r>
            <a:r>
              <a:rPr lang="ru-RU" altLang="ru-RU" sz="1400" dirty="0">
                <a:solidFill>
                  <a:srgbClr val="1D1D1D"/>
                </a:solidFill>
                <a:latin typeface="Inter"/>
              </a:rPr>
              <a:t> во время </a:t>
            </a:r>
            <a:r>
              <a:rPr lang="ru-RU" altLang="ru-RU" sz="1400" dirty="0" err="1">
                <a:solidFill>
                  <a:srgbClr val="1D1D1D"/>
                </a:solidFill>
                <a:latin typeface="Inter"/>
              </a:rPr>
              <a:t>инференса</a:t>
            </a:r>
            <a:r>
              <a:rPr lang="ru-RU" altLang="ru-RU" sz="1400" dirty="0">
                <a:solidFill>
                  <a:srgbClr val="1D1D1D"/>
                </a:solidFill>
                <a:latin typeface="Inter"/>
              </a:rPr>
              <a:t>. Это напрямую перешло к </a:t>
            </a:r>
            <a:r>
              <a:rPr lang="ru-RU" altLang="ru-RU" sz="1400" dirty="0" err="1">
                <a:solidFill>
                  <a:srgbClr val="1D1D1D"/>
                </a:solidFill>
                <a:latin typeface="Inter"/>
              </a:rPr>
              <a:t>FastViT</a:t>
            </a:r>
            <a:r>
              <a:rPr lang="ru-RU" altLang="ru-RU" sz="1400" dirty="0">
                <a:solidFill>
                  <a:srgbClr val="1D1D1D"/>
                </a:solidFill>
                <a:latin typeface="Inter"/>
              </a:rPr>
              <a:t> из </a:t>
            </a:r>
            <a:r>
              <a:rPr lang="ru-RU" altLang="ru-RU" sz="1400" dirty="0" err="1">
                <a:solidFill>
                  <a:srgbClr val="1D1D1D"/>
                </a:solidFill>
                <a:latin typeface="Inter"/>
              </a:rPr>
              <a:t>MobileOne</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4"/>
            </a:pPr>
            <a:r>
              <a:rPr lang="ru-RU" altLang="ru-RU" sz="1400" dirty="0">
                <a:solidFill>
                  <a:srgbClr val="1D1D1D"/>
                </a:solidFill>
                <a:latin typeface="Inter"/>
              </a:rPr>
              <a:t>Использовали большие свертки (7×7) в блоках </a:t>
            </a:r>
            <a:r>
              <a:rPr lang="ru-RU" altLang="ru-RU" sz="1400" dirty="0" err="1">
                <a:solidFill>
                  <a:srgbClr val="1D1D1D"/>
                </a:solidFill>
                <a:latin typeface="Inter"/>
              </a:rPr>
              <a:t>ConvFFN</a:t>
            </a:r>
            <a:r>
              <a:rPr lang="ru-RU" altLang="ru-RU" sz="1400" dirty="0">
                <a:solidFill>
                  <a:srgbClr val="1D1D1D"/>
                </a:solidFill>
                <a:latin typeface="Inter"/>
              </a:rPr>
              <a:t> и </a:t>
            </a:r>
            <a:r>
              <a:rPr lang="ru-RU" altLang="ru-RU" sz="1400" dirty="0" err="1">
                <a:solidFill>
                  <a:srgbClr val="1D1D1D"/>
                </a:solidFill>
                <a:latin typeface="Inter"/>
              </a:rPr>
              <a:t>Patch</a:t>
            </a:r>
            <a:r>
              <a:rPr lang="ru-RU" altLang="ru-RU" sz="1400" dirty="0">
                <a:solidFill>
                  <a:srgbClr val="1D1D1D"/>
                </a:solidFill>
                <a:latin typeface="Inter"/>
              </a:rPr>
              <a:t> </a:t>
            </a:r>
            <a:r>
              <a:rPr lang="ru-RU" altLang="ru-RU" sz="1400" dirty="0" err="1">
                <a:solidFill>
                  <a:srgbClr val="1D1D1D"/>
                </a:solidFill>
                <a:latin typeface="Inter"/>
              </a:rPr>
              <a:t>Embeddings</a:t>
            </a:r>
            <a:r>
              <a:rPr lang="ru-RU" altLang="ru-RU" sz="1400" dirty="0">
                <a:solidFill>
                  <a:srgbClr val="1D1D1D"/>
                </a:solidFill>
                <a:latin typeface="Inter"/>
              </a:rPr>
              <a:t>. Подробнее о том, что это такое и зачем нужны большие свертки будет рассказано ниже.</a:t>
            </a:r>
          </a:p>
          <a:p>
            <a:pPr marL="0" lvl="0" indent="0" eaLnBrk="0" fontAlgn="base" hangingPunct="0">
              <a:lnSpc>
                <a:spcPct val="100000"/>
              </a:lnSpc>
              <a:spcBef>
                <a:spcPct val="0"/>
              </a:spcBef>
              <a:spcAft>
                <a:spcPct val="0"/>
              </a:spcAft>
              <a:buNone/>
            </a:pPr>
            <a:r>
              <a:rPr lang="ru-RU" altLang="ru-RU" sz="1400" dirty="0"/>
              <a:t/>
            </a:r>
            <a:br>
              <a:rPr lang="ru-RU" altLang="ru-RU" sz="1400" dirty="0"/>
            </a:br>
            <a:endParaRPr lang="ru-RU" altLang="ru-RU" sz="1400" dirty="0">
              <a:latin typeface="Arial" panose="020B0604020202020204" pitchFamily="34" charset="0"/>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72327AF-AA3C-65E5-240E-0D43F80662F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D9CC585-52F4-44AA-AF38-594A691F6361}"/>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6" name="AutoShape 2" descr="😊">
            <a:extLst>
              <a:ext uri="{FF2B5EF4-FFF2-40B4-BE49-F238E27FC236}">
                <a16:creationId xmlns:a16="http://schemas.microsoft.com/office/drawing/2014/main" id="{0CFA2053-5A3B-5024-44D9-6B10D8456E72}"/>
              </a:ext>
            </a:extLst>
          </p:cNvPr>
          <p:cNvSpPr>
            <a:spLocks noChangeAspect="1" noChangeArrowheads="1"/>
          </p:cNvSpPr>
          <p:nvPr/>
        </p:nvSpPr>
        <p:spPr bwMode="auto">
          <a:xfrm>
            <a:off x="5943600" y="-731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8" name="Picture 8">
            <a:extLst>
              <a:ext uri="{FF2B5EF4-FFF2-40B4-BE49-F238E27FC236}">
                <a16:creationId xmlns:a16="http://schemas.microsoft.com/office/drawing/2014/main" id="{FB8032FF-ABD7-922F-3FA9-D231125AE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21" y="622300"/>
            <a:ext cx="7226300" cy="56134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0534EBA-A3C7-1E6A-CDF3-63201A9BD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636" y="2327311"/>
            <a:ext cx="58293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7F90C97B-48A6-ABE4-A7A3-972449845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10" y="-138500"/>
            <a:ext cx="109045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17A71A-70CB-CA18-46B1-615550467B83}"/>
              </a:ext>
            </a:extLst>
          </p:cNvPr>
          <p:cNvSpPr txBox="1"/>
          <p:nvPr/>
        </p:nvSpPr>
        <p:spPr>
          <a:xfrm>
            <a:off x="5007428" y="800410"/>
            <a:ext cx="10885714" cy="2862322"/>
          </a:xfrm>
          <a:prstGeom prst="rect">
            <a:avLst/>
          </a:prstGeom>
          <a:noFill/>
        </p:spPr>
        <p:txBody>
          <a:bodyPr wrap="square">
            <a:spAutoFit/>
          </a:bodyPr>
          <a:lstStyle/>
          <a:p>
            <a:pPr algn="l">
              <a:buFont typeface="+mj-lt"/>
              <a:buAutoNum type="arabicPeriod"/>
            </a:pPr>
            <a:r>
              <a:rPr lang="ru-RU" b="0" i="0" dirty="0">
                <a:solidFill>
                  <a:srgbClr val="1D1D1D"/>
                </a:solidFill>
                <a:effectLst/>
                <a:latin typeface="Inter"/>
              </a:rPr>
              <a:t>Как таковой </a:t>
            </a:r>
            <a:r>
              <a:rPr lang="en" b="0" i="0" dirty="0">
                <a:solidFill>
                  <a:srgbClr val="1D1D1D"/>
                </a:solidFill>
                <a:effectLst/>
                <a:latin typeface="Inter"/>
              </a:rPr>
              <a:t>token mixer </a:t>
            </a:r>
            <a:r>
              <a:rPr lang="ru-RU" b="0" i="0" dirty="0">
                <a:solidFill>
                  <a:srgbClr val="1D1D1D"/>
                </a:solidFill>
                <a:effectLst/>
                <a:latin typeface="Inter"/>
              </a:rPr>
              <a:t>занимает важное место в структуре </a:t>
            </a:r>
            <a:r>
              <a:rPr lang="en" b="0" i="0" dirty="0" err="1">
                <a:solidFill>
                  <a:srgbClr val="1D1D1D"/>
                </a:solidFill>
                <a:effectLst/>
                <a:latin typeface="Inter"/>
              </a:rPr>
              <a:t>MetaFormer</a:t>
            </a:r>
            <a:r>
              <a:rPr lang="en" b="0" i="0" dirty="0">
                <a:solidFill>
                  <a:srgbClr val="1D1D1D"/>
                </a:solidFill>
                <a:effectLst/>
                <a:latin typeface="Inter"/>
              </a:rPr>
              <a:t>. </a:t>
            </a:r>
            <a:r>
              <a:rPr lang="ru-RU" b="0" i="0" dirty="0">
                <a:solidFill>
                  <a:srgbClr val="1D1D1D"/>
                </a:solidFill>
                <a:effectLst/>
                <a:latin typeface="Inter"/>
              </a:rPr>
              <a:t>Однако его выбор не ограничивается вариантами механизма внимания.</a:t>
            </a:r>
          </a:p>
          <a:p>
            <a:pPr algn="l">
              <a:buFont typeface="+mj-lt"/>
              <a:buAutoNum type="arabicPeriod"/>
            </a:pPr>
            <a:r>
              <a:rPr lang="ru-RU" b="0" i="0" dirty="0">
                <a:solidFill>
                  <a:srgbClr val="1D1D1D"/>
                </a:solidFill>
                <a:effectLst/>
                <a:latin typeface="Inter"/>
              </a:rPr>
              <a:t>Как и в </a:t>
            </a:r>
            <a:r>
              <a:rPr lang="en" b="0" i="0" dirty="0" err="1">
                <a:solidFill>
                  <a:srgbClr val="1D1D1D"/>
                </a:solidFill>
                <a:effectLst/>
                <a:latin typeface="Inter"/>
              </a:rPr>
              <a:t>MobileOne</a:t>
            </a:r>
            <a:r>
              <a:rPr lang="en" b="0" i="0" dirty="0">
                <a:solidFill>
                  <a:srgbClr val="1D1D1D"/>
                </a:solidFill>
                <a:effectLst/>
                <a:latin typeface="Inter"/>
              </a:rPr>
              <a:t>, </a:t>
            </a:r>
            <a:r>
              <a:rPr lang="ru-RU" b="0" i="0" dirty="0">
                <a:solidFill>
                  <a:srgbClr val="1D1D1D"/>
                </a:solidFill>
                <a:effectLst/>
                <a:latin typeface="Inter"/>
              </a:rPr>
              <a:t>операция </a:t>
            </a:r>
            <a:r>
              <a:rPr lang="ru-RU" b="0" i="0" dirty="0" err="1">
                <a:solidFill>
                  <a:srgbClr val="1D1D1D"/>
                </a:solidFill>
                <a:effectLst/>
                <a:latin typeface="Inter"/>
              </a:rPr>
              <a:t>репараметризации</a:t>
            </a:r>
            <a:r>
              <a:rPr lang="ru-RU" b="0" i="0" dirty="0">
                <a:solidFill>
                  <a:srgbClr val="1D1D1D"/>
                </a:solidFill>
                <a:effectLst/>
                <a:latin typeface="Inter"/>
              </a:rPr>
              <a:t> позволяет успешно нивелировать недостатки </a:t>
            </a:r>
            <a:r>
              <a:rPr lang="en" b="0" i="0" dirty="0">
                <a:solidFill>
                  <a:srgbClr val="1D1D1D"/>
                </a:solidFill>
                <a:effectLst/>
                <a:latin typeface="Inter"/>
              </a:rPr>
              <a:t>multi-branch </a:t>
            </a:r>
            <a:r>
              <a:rPr lang="ru-RU" b="0" i="0" dirty="0">
                <a:solidFill>
                  <a:srgbClr val="1D1D1D"/>
                </a:solidFill>
                <a:effectLst/>
                <a:latin typeface="Inter"/>
              </a:rPr>
              <a:t>архитектур.</a:t>
            </a:r>
          </a:p>
          <a:p>
            <a:pPr algn="l">
              <a:buFont typeface="+mj-lt"/>
              <a:buAutoNum type="arabicPeriod"/>
            </a:pPr>
            <a:r>
              <a:rPr lang="ru-RU" b="0" i="0" dirty="0">
                <a:solidFill>
                  <a:srgbClr val="1D1D1D"/>
                </a:solidFill>
                <a:effectLst/>
                <a:latin typeface="Inter"/>
              </a:rPr>
              <a:t>Большие </a:t>
            </a:r>
            <a:r>
              <a:rPr lang="en" b="0" i="0" dirty="0" err="1">
                <a:solidFill>
                  <a:srgbClr val="1D1D1D"/>
                </a:solidFill>
                <a:effectLst/>
                <a:latin typeface="Inter"/>
              </a:rPr>
              <a:t>depthwise</a:t>
            </a:r>
            <a:r>
              <a:rPr lang="en" b="0" i="0" dirty="0">
                <a:solidFill>
                  <a:srgbClr val="1D1D1D"/>
                </a:solidFill>
                <a:effectLst/>
                <a:latin typeface="Inter"/>
              </a:rPr>
              <a:t> </a:t>
            </a:r>
            <a:r>
              <a:rPr lang="ru-RU" b="0" i="0" dirty="0">
                <a:solidFill>
                  <a:srgbClr val="1D1D1D"/>
                </a:solidFill>
                <a:effectLst/>
                <a:latin typeface="Inter"/>
              </a:rPr>
              <a:t>свёртки, например, с </a:t>
            </a:r>
            <a:r>
              <a:rPr lang="en" b="0" i="0" dirty="0">
                <a:solidFill>
                  <a:srgbClr val="1D1D1D"/>
                </a:solidFill>
                <a:effectLst/>
                <a:latin typeface="Inter"/>
              </a:rPr>
              <a:t>kernel size = 7, </a:t>
            </a:r>
            <a:r>
              <a:rPr lang="ru-RU" b="0" i="0" dirty="0">
                <a:solidFill>
                  <a:srgbClr val="1D1D1D"/>
                </a:solidFill>
                <a:effectLst/>
                <a:latin typeface="Inter"/>
              </a:rPr>
              <a:t>позволяют эффективно увеличивать </a:t>
            </a:r>
            <a:r>
              <a:rPr lang="en" b="0" i="0" dirty="0">
                <a:solidFill>
                  <a:srgbClr val="1D1D1D"/>
                </a:solidFill>
                <a:effectLst/>
                <a:latin typeface="Inter"/>
              </a:rPr>
              <a:t>receptive field, </a:t>
            </a:r>
            <a:r>
              <a:rPr lang="ru-RU" b="0" i="0" dirty="0">
                <a:solidFill>
                  <a:srgbClr val="1D1D1D"/>
                </a:solidFill>
                <a:effectLst/>
                <a:latin typeface="Inter"/>
              </a:rPr>
              <a:t>тем самым заменяя вычислительно дорогие операции </a:t>
            </a:r>
            <a:r>
              <a:rPr lang="en" b="0" i="0" dirty="0">
                <a:solidFill>
                  <a:srgbClr val="1D1D1D"/>
                </a:solidFill>
                <a:effectLst/>
                <a:latin typeface="Inter"/>
              </a:rPr>
              <a:t>Self-Attention </a:t>
            </a:r>
            <a:r>
              <a:rPr lang="ru-RU" b="0" i="0" dirty="0">
                <a:solidFill>
                  <a:srgbClr val="1D1D1D"/>
                </a:solidFill>
                <a:effectLst/>
                <a:latin typeface="Inter"/>
              </a:rPr>
              <a:t>в архитектуре трансформера.</a:t>
            </a:r>
          </a:p>
          <a:p>
            <a:pPr algn="l">
              <a:buFont typeface="+mj-lt"/>
              <a:buAutoNum type="arabicPeriod"/>
            </a:pPr>
            <a:r>
              <a:rPr lang="ru-RU" b="0" i="0" dirty="0">
                <a:solidFill>
                  <a:srgbClr val="1D1D1D"/>
                </a:solidFill>
                <a:effectLst/>
                <a:latin typeface="Inter"/>
              </a:rPr>
              <a:t>Модели из семейства </a:t>
            </a:r>
            <a:r>
              <a:rPr lang="en" b="0" i="0" dirty="0" err="1">
                <a:solidFill>
                  <a:srgbClr val="1D1D1D"/>
                </a:solidFill>
                <a:effectLst/>
                <a:latin typeface="Inter"/>
              </a:rPr>
              <a:t>FastViT</a:t>
            </a:r>
            <a:r>
              <a:rPr lang="en" b="0" i="0" dirty="0">
                <a:solidFill>
                  <a:srgbClr val="1D1D1D"/>
                </a:solidFill>
                <a:effectLst/>
                <a:latin typeface="Inter"/>
              </a:rPr>
              <a:t> </a:t>
            </a:r>
            <a:r>
              <a:rPr lang="ru-RU" b="0" i="0" dirty="0">
                <a:solidFill>
                  <a:srgbClr val="1D1D1D"/>
                </a:solidFill>
                <a:effectLst/>
                <a:latin typeface="Inter"/>
              </a:rPr>
              <a:t>могут быть использованы как </a:t>
            </a:r>
            <a:r>
              <a:rPr lang="ru-RU" b="0" i="0" dirty="0" err="1">
                <a:solidFill>
                  <a:srgbClr val="1D1D1D"/>
                </a:solidFill>
                <a:effectLst/>
                <a:latin typeface="Inter"/>
              </a:rPr>
              <a:t>бэкбоны</a:t>
            </a:r>
            <a:r>
              <a:rPr lang="ru-RU" b="0" i="0" dirty="0">
                <a:solidFill>
                  <a:srgbClr val="1D1D1D"/>
                </a:solidFill>
                <a:effectLst/>
                <a:latin typeface="Inter"/>
              </a:rPr>
              <a:t> для решения широкого круга </a:t>
            </a:r>
            <a:r>
              <a:rPr lang="en" b="0" i="0" dirty="0">
                <a:solidFill>
                  <a:srgbClr val="1D1D1D"/>
                </a:solidFill>
                <a:effectLst/>
                <a:latin typeface="Inter"/>
              </a:rPr>
              <a:t>CV </a:t>
            </a:r>
            <a:r>
              <a:rPr lang="ru-RU" b="0" i="0" dirty="0">
                <a:solidFill>
                  <a:srgbClr val="1D1D1D"/>
                </a:solidFill>
                <a:effectLst/>
                <a:latin typeface="Inter"/>
              </a:rPr>
              <a:t>задач, особенно там, где важно соотношение </a:t>
            </a:r>
            <a:r>
              <a:rPr lang="en" b="0" i="0" dirty="0">
                <a:solidFill>
                  <a:srgbClr val="1D1D1D"/>
                </a:solidFill>
                <a:effectLst/>
                <a:latin typeface="Inter"/>
              </a:rPr>
              <a:t>latency/</a:t>
            </a:r>
            <a:r>
              <a:rPr lang="ru-RU" b="0" i="0" dirty="0">
                <a:solidFill>
                  <a:srgbClr val="1D1D1D"/>
                </a:solidFill>
                <a:effectLst/>
                <a:latin typeface="Inter"/>
              </a:rPr>
              <a:t>качество работы модели.</a:t>
            </a:r>
          </a:p>
          <a:p>
            <a:pPr>
              <a:buNone/>
            </a:pPr>
            <a:r>
              <a:rPr lang="ru-RU" dirty="0"/>
              <a:t/>
            </a:r>
            <a:br>
              <a:rPr lang="ru-RU" dirty="0"/>
            </a:br>
            <a:endParaRPr lang="ru-RU" dirty="0"/>
          </a:p>
        </p:txBody>
      </p:sp>
    </p:spTree>
    <p:extLst>
      <p:ext uri="{BB962C8B-B14F-4D97-AF65-F5344CB8AC3E}">
        <p14:creationId xmlns:p14="http://schemas.microsoft.com/office/powerpoint/2010/main" val="2077704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D4EFE1A0-6C78-6FA2-80AA-FC5226FF7AC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AFEF36-9A83-966C-203F-EB05B7B9625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4D223447-A5BC-84F2-3970-07E4A1545F8A}"/>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8FD7E6F7-F999-3810-18C0-D6648006F58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F0EA423-815B-B582-5992-8F12C3400CB0}"/>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pic>
        <p:nvPicPr>
          <p:cNvPr id="4098" name="Picture 2">
            <a:extLst>
              <a:ext uri="{FF2B5EF4-FFF2-40B4-BE49-F238E27FC236}">
                <a16:creationId xmlns:a16="http://schemas.microsoft.com/office/drawing/2014/main" id="{1C8DD52A-9AD1-8932-3039-F0017D960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450" y="1885950"/>
            <a:ext cx="82931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3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2562225" y="3713367"/>
            <a:ext cx="6720840" cy="30341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b="1" dirty="0">
                <a:solidFill>
                  <a:schemeClr val="bg1"/>
                </a:solidFill>
              </a:rPr>
              <a:t>Архитектура </a:t>
            </a:r>
            <a:r>
              <a:rPr lang="ru-RU" sz="2200" b="1" dirty="0" err="1">
                <a:solidFill>
                  <a:schemeClr val="bg1"/>
                </a:solidFill>
              </a:rPr>
              <a:t>ViT</a:t>
            </a:r>
            <a:r>
              <a:rPr lang="ru-RU" sz="2200" b="1" dirty="0">
                <a:solidFill>
                  <a:schemeClr val="bg1"/>
                </a:solidFill>
              </a:rPr>
              <a:t> </a:t>
            </a:r>
            <a:r>
              <a:rPr lang="ru-RU" sz="2200" dirty="0">
                <a:solidFill>
                  <a:schemeClr val="bg1"/>
                </a:solidFill>
              </a:rPr>
              <a:t>-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b="1" dirty="0">
                <a:solidFill>
                  <a:schemeClr val="bg1"/>
                </a:solidFill>
              </a:rPr>
              <a:t>В основе архитектуры слой много-</a:t>
            </a:r>
            <a:r>
              <a:rPr lang="ru-RU" altLang="ru-RU" sz="2200" b="1" dirty="0" err="1">
                <a:solidFill>
                  <a:schemeClr val="bg1"/>
                </a:solidFill>
              </a:rPr>
              <a:t>голового</a:t>
            </a:r>
            <a:r>
              <a:rPr lang="ru-RU" altLang="ru-RU" sz="2200" b="1" dirty="0">
                <a:solidFill>
                  <a:schemeClr val="bg1"/>
                </a:solidFill>
              </a:rPr>
              <a:t> </a:t>
            </a:r>
            <a:r>
              <a:rPr lang="ru-RU" altLang="ru-RU" sz="2200" b="1" dirty="0" err="1">
                <a:solidFill>
                  <a:schemeClr val="bg1"/>
                </a:solidFill>
              </a:rPr>
              <a:t>самовнимания</a:t>
            </a:r>
            <a:r>
              <a:rPr lang="ru-RU" altLang="ru-RU" sz="2200" b="1" dirty="0">
                <a:solidFill>
                  <a:schemeClr val="bg1"/>
                </a:solidFill>
              </a:rPr>
              <a:t>.</a:t>
            </a:r>
          </a:p>
          <a:p>
            <a:pPr lvl="1" eaLnBrk="0" fontAlgn="base" hangingPunct="0">
              <a:lnSpc>
                <a:spcPct val="100000"/>
              </a:lnSpc>
              <a:spcBef>
                <a:spcPct val="0"/>
              </a:spcBef>
              <a:spcAft>
                <a:spcPct val="0"/>
              </a:spcAft>
            </a:pPr>
            <a:r>
              <a:rPr lang="ru-RU" altLang="ru-RU" sz="2200" u="sng" dirty="0">
                <a:solidFill>
                  <a:schemeClr val="bg1"/>
                </a:solidFill>
              </a:rPr>
              <a:t>Модель полностью </a:t>
            </a:r>
            <a:r>
              <a:rPr lang="ru-RU" altLang="ru-RU" sz="2200" u="sng" dirty="0" err="1">
                <a:solidFill>
                  <a:schemeClr val="bg1"/>
                </a:solidFill>
              </a:rPr>
              <a:t>полносвязная</a:t>
            </a:r>
            <a:r>
              <a:rPr lang="ru-RU" altLang="ru-RU" sz="2200" u="sng"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Модель показала точность 88,5 % по методу top-1 на наборе данных </a:t>
            </a:r>
            <a:r>
              <a:rPr lang="ru-RU" altLang="ru-RU" sz="2000" dirty="0" err="1">
                <a:solidFill>
                  <a:schemeClr val="bg1"/>
                </a:solidFill>
              </a:rPr>
              <a:t>ImageNet</a:t>
            </a:r>
            <a:endParaRPr lang="ru-RU" altLang="ru-RU" sz="2000" dirty="0">
              <a:solidFill>
                <a:schemeClr val="bg1"/>
              </a:solidFill>
            </a:endParaRPr>
          </a:p>
          <a:p>
            <a:pPr lvl="1" eaLnBrk="0" fontAlgn="base" hangingPunct="0">
              <a:lnSpc>
                <a:spcPct val="100000"/>
              </a:lnSpc>
              <a:spcBef>
                <a:spcPct val="0"/>
              </a:spcBef>
              <a:spcAft>
                <a:spcPct val="0"/>
              </a:spcAft>
            </a:pPr>
            <a:r>
              <a:rPr lang="ru-RU" altLang="ru-RU" sz="2000" dirty="0">
                <a:solidFill>
                  <a:schemeClr val="bg1"/>
                </a:solidFill>
              </a:rPr>
              <a:t>Модель </a:t>
            </a:r>
            <a:r>
              <a:rPr lang="ru-RU" altLang="ru-RU" sz="2000" dirty="0" err="1">
                <a:solidFill>
                  <a:schemeClr val="bg1"/>
                </a:solidFill>
              </a:rPr>
              <a:t>предобучена</a:t>
            </a:r>
            <a:r>
              <a:rPr lang="ru-RU" altLang="ru-RU" sz="20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dirty="0">
                <a:solidFill>
                  <a:schemeClr val="bg1"/>
                </a:solidFill>
              </a:rPr>
              <a:t>В случае </a:t>
            </a:r>
            <a:r>
              <a:rPr lang="ru-RU" altLang="ru-RU" dirty="0" err="1">
                <a:solidFill>
                  <a:schemeClr val="bg1"/>
                </a:solidFill>
              </a:rPr>
              <a:t>предобучения</a:t>
            </a:r>
            <a:r>
              <a:rPr lang="ru-RU" altLang="ru-RU" dirty="0">
                <a:solidFill>
                  <a:schemeClr val="bg1"/>
                </a:solidFill>
              </a:rPr>
              <a:t> на небольших наборах данных (менее 14 млн изображений) точность модели </a:t>
            </a:r>
            <a:r>
              <a:rPr lang="ru-RU" altLang="ru-RU" dirty="0" err="1">
                <a:solidFill>
                  <a:schemeClr val="bg1"/>
                </a:solidFill>
              </a:rPr>
              <a:t>ViT</a:t>
            </a:r>
            <a:r>
              <a:rPr lang="ru-RU" altLang="ru-RU"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dirty="0">
                <a:solidFill>
                  <a:schemeClr val="bg1"/>
                </a:solidFill>
              </a:rPr>
              <a:t>Число параметров </a:t>
            </a:r>
            <a:r>
              <a:rPr lang="ru-RU" altLang="ru-RU" dirty="0" err="1">
                <a:solidFill>
                  <a:schemeClr val="bg1"/>
                </a:solidFill>
              </a:rPr>
              <a:t>ViT</a:t>
            </a:r>
            <a:r>
              <a:rPr lang="ru-RU" altLang="ru-RU" dirty="0">
                <a:solidFill>
                  <a:schemeClr val="bg1"/>
                </a:solidFill>
              </a:rPr>
              <a:t> в 10 раз выше чем для </a:t>
            </a:r>
            <a:r>
              <a:rPr lang="ru-RU" altLang="ru-RU" dirty="0" err="1">
                <a:solidFill>
                  <a:schemeClr val="bg1"/>
                </a:solidFill>
              </a:rPr>
              <a:t>сверточной</a:t>
            </a:r>
            <a:r>
              <a:rPr lang="ru-RU" altLang="ru-RU" dirty="0">
                <a:solidFill>
                  <a:schemeClr val="bg1"/>
                </a:solidFill>
              </a:rPr>
              <a:t> сети (~ 600 млн. параметров).</a:t>
            </a:r>
          </a:p>
          <a:p>
            <a:pPr lvl="1" eaLnBrk="0" fontAlgn="base" hangingPunct="0">
              <a:lnSpc>
                <a:spcPct val="100000"/>
              </a:lnSpc>
              <a:spcBef>
                <a:spcPct val="0"/>
              </a:spcBef>
              <a:spcAft>
                <a:spcPct val="0"/>
              </a:spcAft>
            </a:pPr>
            <a:endParaRPr lang="ru-RU" altLang="ru-RU" sz="18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9414923"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 name="Рисунок 11"/>
          <p:cNvPicPr>
            <a:picLocks noChangeAspect="1"/>
          </p:cNvPicPr>
          <p:nvPr/>
        </p:nvPicPr>
        <p:blipFill>
          <a:blip r:embed="rId3"/>
          <a:stretch>
            <a:fillRect/>
          </a:stretch>
        </p:blipFill>
        <p:spPr>
          <a:xfrm>
            <a:off x="3260262" y="3713367"/>
            <a:ext cx="5812183" cy="3144633"/>
          </a:xfrm>
          <a:prstGeom prst="rect">
            <a:avLst/>
          </a:prstGeom>
        </p:spPr>
      </p:pic>
    </p:spTree>
    <p:extLst>
      <p:ext uri="{BB962C8B-B14F-4D97-AF65-F5344CB8AC3E}">
        <p14:creationId xmlns:p14="http://schemas.microsoft.com/office/powerpoint/2010/main" val="1057749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dirty="0">
                <a:solidFill>
                  <a:schemeClr val="bg1"/>
                </a:solidFill>
              </a:rPr>
              <a:t>SWIN 2 Transformer</a:t>
            </a:r>
            <a:endParaRPr lang="ru-RU"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046573" y="6552315"/>
            <a:ext cx="699294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Ц</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ель – увеличить глубину, размер входных изображений. Проблемы:</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SWIN v1: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 глубиной слоя нарастает значение выхода функции активации  Из за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 connection</a:t>
            </a: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Матричное умножение  делает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attention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не стабильным.</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Оказывается что доминирует только некоторые пиксели – разряженная матрица.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Модификации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residual-post-norm  -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нрмировка</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после внимания - повышение стабильности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scaled cosine attention</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отказ от матричного умножения – расчет через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поэлеметнынй</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cos</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и смещение.</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Со</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также</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естественная нормализация выходов.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058" y="4557002"/>
            <a:ext cx="83343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ис. 7: Модуль self-attention на основе косинус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800" y="3274038"/>
            <a:ext cx="4124325" cy="58102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491740" y="3937402"/>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Bij</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is the relative position bias between pixel </a:t>
            </a: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i</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and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j</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a learnable scalar, non-shared across heads and layers.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set larger than 0.01.</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Прямоугольник 10"/>
          <p:cNvSpPr/>
          <p:nvPr/>
        </p:nvSpPr>
        <p:spPr>
          <a:xfrm>
            <a:off x="307975" y="4762063"/>
            <a:ext cx="252222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serif-pro"/>
                <a:ea typeface="+mn-ea"/>
                <a:cs typeface="+mn-cs"/>
              </a:rPr>
              <a:t>When transferring across different window sizes, the learnt relative position bias matrix in pre-training is used to initialize the bias matrix of a different size in fine-tuning by bi-cubic interpolation.</a:t>
            </a:r>
          </a:p>
        </p:txBody>
      </p:sp>
      <p:sp>
        <p:nvSpPr>
          <p:cNvPr id="12" name="Прямоугольник 11"/>
          <p:cNvSpPr/>
          <p:nvPr/>
        </p:nvSpPr>
        <p:spPr>
          <a:xfrm>
            <a:off x="7868198" y="6540225"/>
            <a:ext cx="35989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rPr>
              <a:t>https://habr.com/ru/companies/otus/articles/743972/</a:t>
            </a:r>
          </a:p>
        </p:txBody>
      </p:sp>
    </p:spTree>
    <p:extLst>
      <p:ext uri="{BB962C8B-B14F-4D97-AF65-F5344CB8AC3E}">
        <p14:creationId xmlns:p14="http://schemas.microsoft.com/office/powerpoint/2010/main" val="2468659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4155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continuous position bias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позволяет эффективно использовать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низком разрешении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дообучение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высоком разрешении).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Размеры изображений для предварительного обучения и точной настройки (последующего обучения) сильно отличаются. В настоящее время широко практикуется наивное изменение размеров с помощью бикубической интерполяции.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В(\</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 where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small network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 2-layer MLP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a </a:t>
            </a:r>
            <a:r>
              <a:rPr kumimoji="0" lang="en-US" sz="1800" b="0" i="0" u="sng" strike="noStrike" kern="1200" cap="none" spc="0" normalizeH="0" baseline="0" noProof="0" dirty="0" err="1">
                <a:ln>
                  <a:noFill/>
                </a:ln>
                <a:solidFill>
                  <a:prstClr val="black"/>
                </a:solidFill>
                <a:effectLst/>
                <a:uLnTx/>
                <a:uFillTx/>
                <a:latin typeface="Calibri" panose="020F0502020204030204"/>
                <a:ea typeface="+mn-ea"/>
                <a:cs typeface="+mn-cs"/>
                <a:hlinkClick r:id="rId2"/>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activation in between by default. (It is the “MLP” in the figure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Swin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V2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meta network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generates bias values for arbitrary relative coordinates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thus can be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naturally transferred to fine-tuning tasks with arbitrarily varying window sizes.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 inference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bias values at each relative position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can be pre-computed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stored as model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coordinates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логарифмически разнесенные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координатыперед</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подачей в сеть изображения сначала преобразуются в эту новую систему координат. Новая система координат значительно сократила разрыв между предварительным обучением и точной настройкой расхождения в размерах изображений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self-supervised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pretraining</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method,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SimMIM</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метод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iro.medium.com/v2/resize:fit:316/1*UuFOHLQZkjxHWFz_w5HJ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 y="5240668"/>
            <a:ext cx="2409825" cy="638175"/>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04775" y="5976365"/>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42424"/>
                </a:solidFill>
                <a:effectLst/>
                <a:uLnTx/>
                <a:uFillTx/>
                <a:latin typeface="source-serif-pro"/>
                <a:ea typeface="+mn-ea"/>
                <a:cs typeface="+mn-cs"/>
              </a:rPr>
              <a:t>where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are the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linear</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-scaled 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log</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-spaced coordinates, respectively.</a:t>
            </a:r>
          </a:p>
        </p:txBody>
      </p:sp>
    </p:spTree>
    <p:extLst>
      <p:ext uri="{BB962C8B-B14F-4D97-AF65-F5344CB8AC3E}">
        <p14:creationId xmlns:p14="http://schemas.microsoft.com/office/powerpoint/2010/main" val="2376588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557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https://sh-tsang.medium.com/review-simmim-a-simple-framework-for-masked-image-modeling-77ffca681589</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miro.medium.com/v2/resize:fit:664/1*oOzPLX_4dpsDohnG7blN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303" y="1859665"/>
            <a:ext cx="5057775" cy="250507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958041"/>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Random masking</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of the input image with a moderately large masked patch size (e.g., 32) makes a powerful pre-text task.</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Predicting RGB values of raw pixels by direct regression</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performs no worse than the patch classification approaches with complex designs.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The prediction head can be as light as a linear layer</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with no worse performance than heavier ones.</a:t>
            </a:r>
          </a:p>
        </p:txBody>
      </p:sp>
    </p:spTree>
    <p:extLst>
      <p:ext uri="{BB962C8B-B14F-4D97-AF65-F5344CB8AC3E}">
        <p14:creationId xmlns:p14="http://schemas.microsoft.com/office/powerpoint/2010/main" val="1711686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3D47D6-2360-3A05-C5EB-91E0A7B8804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53EED7-43E6-8A0B-EE80-2885B1E65080}"/>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4BB5897-F22E-91E8-734F-0935240CFE0D}"/>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5DE10F79-B7F2-013A-A9C6-3E751810BE7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C16E17F5-0659-CC38-534F-6C1AB1985D84}"/>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D60D502-8D85-2104-5FEF-2246A3461254}"/>
              </a:ext>
            </a:extLst>
          </p:cNvPr>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C2D85E-6634-EAA8-85C3-927872E02B1F}"/>
              </a:ext>
            </a:extLst>
          </p:cNvPr>
          <p:cNvSpPr txBox="1"/>
          <p:nvPr/>
        </p:nvSpPr>
        <p:spPr>
          <a:xfrm>
            <a:off x="5334000" y="-750298"/>
            <a:ext cx="10668000" cy="5909310"/>
          </a:xfrm>
          <a:prstGeom prst="rect">
            <a:avLst/>
          </a:prstGeom>
          <a:noFill/>
        </p:spPr>
        <p:txBody>
          <a:bodyPr wrap="square">
            <a:spAutoFit/>
          </a:bodyPr>
          <a:lstStyle/>
          <a:p>
            <a:pPr algn="l">
              <a:buNone/>
            </a:pP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was proposed in </a:t>
            </a:r>
            <a:r>
              <a:rPr lang="en" b="0" i="0" u="sng" dirty="0">
                <a:solidFill>
                  <a:srgbClr val="4A5565"/>
                </a:solidFill>
                <a:effectLst/>
                <a:latin typeface="Source Sans Pro" panose="020B0503030403020204" pitchFamily="34" charset="0"/>
                <a:hlinkClick r:id="rId2"/>
              </a:rPr>
              <a:t>Hiera: A Hierarchical Vision Transformer without the Bells-and-Whistles</a:t>
            </a:r>
            <a:r>
              <a:rPr lang="en" b="0" i="0" dirty="0">
                <a:solidFill>
                  <a:srgbClr val="4A5565"/>
                </a:solidFill>
                <a:effectLst/>
                <a:latin typeface="Source Sans Pro" panose="020B0503030403020204" pitchFamily="34" charset="0"/>
              </a:rPr>
              <a:t> by Chaitanya </a:t>
            </a:r>
            <a:r>
              <a:rPr lang="en" b="0" i="0" dirty="0" err="1">
                <a:solidFill>
                  <a:srgbClr val="4A5565"/>
                </a:solidFill>
                <a:effectLst/>
                <a:latin typeface="Source Sans Pro" panose="020B0503030403020204" pitchFamily="34" charset="0"/>
              </a:rPr>
              <a:t>Ryali</a:t>
            </a:r>
            <a:r>
              <a:rPr lang="en" b="0" i="0" dirty="0">
                <a:solidFill>
                  <a:srgbClr val="4A5565"/>
                </a:solidFill>
                <a:effectLst/>
                <a:latin typeface="Source Sans Pro" panose="020B0503030403020204" pitchFamily="34" charset="0"/>
              </a:rPr>
              <a:t>, Yuan-Ting Hu, Daniel Bolya, Chen Wei, </a:t>
            </a:r>
            <a:r>
              <a:rPr lang="en" b="0" i="0" dirty="0" err="1">
                <a:solidFill>
                  <a:srgbClr val="4A5565"/>
                </a:solidFill>
                <a:effectLst/>
                <a:latin typeface="Source Sans Pro" panose="020B0503030403020204" pitchFamily="34" charset="0"/>
              </a:rPr>
              <a:t>Haoqi</a:t>
            </a:r>
            <a:r>
              <a:rPr lang="en" b="0" i="0" dirty="0">
                <a:solidFill>
                  <a:srgbClr val="4A5565"/>
                </a:solidFill>
                <a:effectLst/>
                <a:latin typeface="Source Sans Pro" panose="020B0503030403020204" pitchFamily="34" charset="0"/>
              </a:rPr>
              <a:t> Fan, Po-Yao Huang, Vaibhav Aggarwal, Arkabandhu Chowdhury, Omid </a:t>
            </a:r>
            <a:r>
              <a:rPr lang="en" b="0" i="0" dirty="0" err="1">
                <a:solidFill>
                  <a:srgbClr val="4A5565"/>
                </a:solidFill>
                <a:effectLst/>
                <a:latin typeface="Source Sans Pro" panose="020B0503030403020204" pitchFamily="34" charset="0"/>
              </a:rPr>
              <a:t>Poursaeed</a:t>
            </a:r>
            <a:r>
              <a:rPr lang="en" b="0" i="0" dirty="0">
                <a:solidFill>
                  <a:srgbClr val="4A5565"/>
                </a:solidFill>
                <a:effectLst/>
                <a:latin typeface="Source Sans Pro" panose="020B0503030403020204" pitchFamily="34" charset="0"/>
              </a:rPr>
              <a:t>, Judy Hoffman, Jitendra Malik, </a:t>
            </a:r>
            <a:r>
              <a:rPr lang="en" b="0" i="0" dirty="0" err="1">
                <a:solidFill>
                  <a:srgbClr val="4A5565"/>
                </a:solidFill>
                <a:effectLst/>
                <a:latin typeface="Source Sans Pro" panose="020B0503030403020204" pitchFamily="34" charset="0"/>
              </a:rPr>
              <a:t>Yanghao</a:t>
            </a:r>
            <a:r>
              <a:rPr lang="en" b="0" i="0" dirty="0">
                <a:solidFill>
                  <a:srgbClr val="4A5565"/>
                </a:solidFill>
                <a:effectLst/>
                <a:latin typeface="Source Sans Pro" panose="020B0503030403020204" pitchFamily="34" charset="0"/>
              </a:rPr>
              <a:t> Li, Christoph </a:t>
            </a:r>
            <a:r>
              <a:rPr lang="en" b="0" i="0" dirty="0" err="1">
                <a:solidFill>
                  <a:srgbClr val="4A5565"/>
                </a:solidFill>
                <a:effectLst/>
                <a:latin typeface="Source Sans Pro" panose="020B0503030403020204" pitchFamily="34" charset="0"/>
              </a:rPr>
              <a:t>Feichtenhofer</a:t>
            </a:r>
            <a:endParaRPr lang="en" b="0" i="0" dirty="0">
              <a:solidFill>
                <a:srgbClr val="4A5565"/>
              </a:solidFill>
              <a:effectLst/>
              <a:latin typeface="Source Sans Pro" panose="020B0503030403020204" pitchFamily="34" charset="0"/>
            </a:endParaRPr>
          </a:p>
          <a:p>
            <a:pPr algn="l">
              <a:buNone/>
            </a:pPr>
            <a:r>
              <a:rPr lang="en" b="0" i="0" dirty="0">
                <a:solidFill>
                  <a:srgbClr val="4A5565"/>
                </a:solidFill>
                <a:effectLst/>
                <a:latin typeface="Source Sans Pro" panose="020B0503030403020204" pitchFamily="34" charset="0"/>
              </a:rPr>
              <a:t>The paper introduces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a hierarchical Vision Transformer that simplifies the architecture of modern hierarchical vision transformers by removing unnecessary components without compromising on accuracy or efficiency. Unlike traditional transformers that add complex vision-specific components to improve supervised classification performance,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demonstrates that such additions, often termed “bells-and-whistles,” are not essential for high accuracy. By leveraging a strong visual pretext task (MAE) for pretraining,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retains simplicity and achieves superior accuracy and speed both in inference and training across various image and video recognition tasks. The approach suggests that spatial biases required for vision tasks can be effectively learned through proper pretraining, eliminating the need for added architectural complexity.</a:t>
            </a:r>
          </a:p>
          <a:p>
            <a:pPr algn="l">
              <a:buNone/>
            </a:pPr>
            <a:r>
              <a:rPr lang="en" b="0" i="0" dirty="0">
                <a:solidFill>
                  <a:srgbClr val="4A5565"/>
                </a:solidFill>
                <a:effectLst/>
                <a:latin typeface="Source Sans Pro" panose="020B0503030403020204" pitchFamily="34" charset="0"/>
              </a:rPr>
              <a:t>The abstract from the paper is the following:</a:t>
            </a:r>
          </a:p>
          <a:p>
            <a:pPr algn="l">
              <a:buNone/>
            </a:pPr>
            <a:r>
              <a:rPr lang="en" b="0" i="1" dirty="0">
                <a:solidFill>
                  <a:srgbClr val="4A5565"/>
                </a:solidFill>
                <a:effectLst/>
                <a:latin typeface="Source Sans Pro" panose="020B0503030403020204" pitchFamily="34" charset="0"/>
              </a:rPr>
              <a:t>Modern hierarchical vision transformers have added several vision-specific components in the pursuit of supervised classification performance. While these components lead to effective accuracies and attractive FLOP counts, the added complexity actually makes these transformers slower than their vanilla </a:t>
            </a:r>
            <a:r>
              <a:rPr lang="en" b="0" i="1" dirty="0" err="1">
                <a:solidFill>
                  <a:srgbClr val="4A5565"/>
                </a:solidFill>
                <a:effectLst/>
                <a:latin typeface="Source Sans Pro" panose="020B0503030403020204" pitchFamily="34" charset="0"/>
              </a:rPr>
              <a:t>ViT</a:t>
            </a:r>
            <a:r>
              <a:rPr lang="en" b="0" i="1" dirty="0">
                <a:solidFill>
                  <a:srgbClr val="4A5565"/>
                </a:solidFill>
                <a:effectLst/>
                <a:latin typeface="Source Sans Pro" panose="020B0503030403020204" pitchFamily="34" charset="0"/>
              </a:rPr>
              <a:t> counterparts. In this paper, we argue that this additional bulk is unnecessary. By pretraining with a strong visual pretext task (MAE), we can strip out all the bells-and-whistles from a state-of-the-art multi-stage vision transformer without losing accuracy. In the process, we create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an extremely simple hierarchical vision transformer that is more accurate than previous models while being significantly faster both at inference and during training. We evaluate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on a variety of tasks for image and video recognition. Our code and models are available at</a:t>
            </a:r>
            <a:endParaRPr lang="en" b="0" i="0" dirty="0">
              <a:solidFill>
                <a:srgbClr val="4A5565"/>
              </a:solidFill>
              <a:effectLst/>
              <a:latin typeface="Source Sans Pro" panose="020B0503030403020204" pitchFamily="34" charset="0"/>
            </a:endParaRPr>
          </a:p>
        </p:txBody>
      </p:sp>
    </p:spTree>
    <p:extLst>
      <p:ext uri="{BB962C8B-B14F-4D97-AF65-F5344CB8AC3E}">
        <p14:creationId xmlns:p14="http://schemas.microsoft.com/office/powerpoint/2010/main" val="3313999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865CF98-9073-6CDF-EEF7-E2A1D53D842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1640F6-9CCF-BC4D-4186-41C34FA0947A}"/>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HIERA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62724C2E-FEEA-3F58-9115-2DADAD97894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768C8F10-2AEE-8E88-CD40-2618E350FDE5}"/>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58226383-D8E1-BDAA-DEE0-6BEB6F8F03E1}"/>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7A341F94-A9BC-F866-A49D-C780084423C1}"/>
              </a:ext>
            </a:extLst>
          </p:cNvPr>
          <p:cNvSpPr/>
          <p:nvPr/>
        </p:nvSpPr>
        <p:spPr>
          <a:xfrm>
            <a:off x="548640" y="1160714"/>
            <a:ext cx="7376160" cy="3693319"/>
          </a:xfrm>
          <a:prstGeom prst="rect">
            <a:avLst/>
          </a:prstGeom>
        </p:spPr>
        <p:txBody>
          <a:bodyPr wrap="square">
            <a:spAutoFit/>
          </a:bodyPr>
          <a:lstStyle/>
          <a:p>
            <a:r>
              <a:rPr lang="ru-RU" dirty="0"/>
              <a:t>авторы показывают, как сделать быструю архитектуру на основе </a:t>
            </a:r>
            <a:r>
              <a:rPr lang="en" dirty="0"/>
              <a:t>vision transformer’</a:t>
            </a:r>
            <a:r>
              <a:rPr lang="ru-RU" dirty="0"/>
              <a:t>а без применения трюков вроде «вставим как первые слои сетки». Для этого они обращаются к </a:t>
            </a:r>
            <a:r>
              <a:rPr lang="ru-RU" b="1" dirty="0"/>
              <a:t>иерархической архитектуре</a:t>
            </a:r>
            <a:r>
              <a:rPr lang="ru-RU" dirty="0"/>
              <a:t>:</a:t>
            </a:r>
          </a:p>
          <a:p>
            <a:r>
              <a:rPr lang="ru-RU" b="1" dirty="0"/>
              <a:t>на первых слоях сети</a:t>
            </a:r>
            <a:r>
              <a:rPr lang="ru-RU" dirty="0"/>
              <a:t> не извлекаем сложные признаки, следовательно, уменьшаем число каналов, но сохраняем высокое пространственное разрешение (ширину и высоту);</a:t>
            </a:r>
          </a:p>
          <a:p>
            <a:r>
              <a:rPr lang="ru-RU" b="1" dirty="0"/>
              <a:t>на последних слоях</a:t>
            </a:r>
            <a:r>
              <a:rPr lang="ru-RU" dirty="0"/>
              <a:t> увеличиваем число каналов и уменьшаем разрешение, потому что нам нужны более сложные фичи.</a:t>
            </a:r>
          </a:p>
          <a:p>
            <a:r>
              <a:rPr lang="ru-RU" dirty="0"/>
              <a:t>Всего </a:t>
            </a:r>
            <a:r>
              <a:rPr lang="en" dirty="0" err="1"/>
              <a:t>Hiera</a:t>
            </a:r>
            <a:r>
              <a:rPr lang="en" dirty="0"/>
              <a:t> encoder </a:t>
            </a:r>
            <a:r>
              <a:rPr lang="ru-RU" dirty="0"/>
              <a:t>делится на 4 </a:t>
            </a:r>
            <a:r>
              <a:rPr lang="en" dirty="0"/>
              <a:t>stages, </a:t>
            </a:r>
            <a:r>
              <a:rPr lang="ru-RU" dirty="0"/>
              <a:t>каждая из которых представляет собой блок, похожий на блок </a:t>
            </a:r>
            <a:r>
              <a:rPr lang="en" dirty="0" err="1"/>
              <a:t>ViT</a:t>
            </a:r>
            <a:r>
              <a:rPr lang="en" dirty="0"/>
              <a:t>, </a:t>
            </a:r>
            <a:r>
              <a:rPr lang="ru-RU" dirty="0"/>
              <a:t>но с несколькими модификациями и особым соотношением каналов и разрешения. Выходы из </a:t>
            </a:r>
            <a:r>
              <a:rPr lang="en" dirty="0"/>
              <a:t>stages 3-4 </a:t>
            </a:r>
            <a:r>
              <a:rPr lang="ru-RU" dirty="0"/>
              <a:t>передаются как </a:t>
            </a:r>
            <a:r>
              <a:rPr lang="en" dirty="0"/>
              <a:t>image embedding </a:t>
            </a:r>
            <a:r>
              <a:rPr lang="ru-RU" dirty="0"/>
              <a:t>в </a:t>
            </a:r>
            <a:r>
              <a:rPr lang="en" dirty="0"/>
              <a:t>memory attention, </a:t>
            </a:r>
            <a:r>
              <a:rPr lang="ru-RU" dirty="0"/>
              <a:t>потому что имеют больше высокоуровневых фичей, и затем отправляются в </a:t>
            </a:r>
            <a:r>
              <a:rPr lang="en" dirty="0"/>
              <a:t>mask decoder.</a:t>
            </a:r>
          </a:p>
        </p:txBody>
      </p:sp>
      <p:pic>
        <p:nvPicPr>
          <p:cNvPr id="1026" name="Picture 2">
            <a:extLst>
              <a:ext uri="{FF2B5EF4-FFF2-40B4-BE49-F238E27FC236}">
                <a16:creationId xmlns:a16="http://schemas.microsoft.com/office/drawing/2014/main" id="{E7AD9605-F7DA-057D-7615-557DDA9A7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331" y="4038143"/>
            <a:ext cx="5450412" cy="26613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43B65C-4C5D-DE2C-AD7E-28DF28CA5BEB}"/>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sp>
        <p:nvSpPr>
          <p:cNvPr id="11" name="TextBox 10">
            <a:extLst>
              <a:ext uri="{FF2B5EF4-FFF2-40B4-BE49-F238E27FC236}">
                <a16:creationId xmlns:a16="http://schemas.microsoft.com/office/drawing/2014/main" id="{59BF2A03-F8E2-30C6-367C-D131DC91A420}"/>
              </a:ext>
            </a:extLst>
          </p:cNvPr>
          <p:cNvSpPr txBox="1"/>
          <p:nvPr/>
        </p:nvSpPr>
        <p:spPr>
          <a:xfrm>
            <a:off x="5334000" y="374026"/>
            <a:ext cx="10668000" cy="3693319"/>
          </a:xfrm>
          <a:prstGeom prst="rect">
            <a:avLst/>
          </a:prstGeom>
          <a:noFill/>
        </p:spPr>
        <p:txBody>
          <a:bodyPr wrap="square">
            <a:spAutoFit/>
          </a:bodyPr>
          <a:lstStyle/>
          <a:p>
            <a:pPr algn="l">
              <a:buNone/>
            </a:pPr>
            <a:r>
              <a:rPr lang="ru-RU" b="0" i="0" dirty="0">
                <a:solidFill>
                  <a:srgbClr val="1D1D1D"/>
                </a:solidFill>
                <a:effectLst/>
                <a:latin typeface="Inter"/>
              </a:rPr>
              <a:t>ри этом у нас имеется </a:t>
            </a:r>
            <a:r>
              <a:rPr lang="en" b="1" i="0" dirty="0">
                <a:solidFill>
                  <a:srgbClr val="1D1D1D"/>
                </a:solidFill>
                <a:effectLst/>
                <a:latin typeface="Inter"/>
              </a:rPr>
              <a:t>skip connection</a:t>
            </a:r>
            <a:r>
              <a:rPr lang="en" b="0" i="0" dirty="0">
                <a:solidFill>
                  <a:srgbClr val="1D1D1D"/>
                </a:solidFill>
                <a:effectLst/>
                <a:latin typeface="Inter"/>
              </a:rPr>
              <a:t> </a:t>
            </a:r>
            <a:r>
              <a:rPr lang="ru-RU" b="0" i="0" dirty="0">
                <a:solidFill>
                  <a:srgbClr val="1D1D1D"/>
                </a:solidFill>
                <a:effectLst/>
                <a:latin typeface="Inter"/>
              </a:rPr>
              <a:t>для фичей со </a:t>
            </a:r>
            <a:r>
              <a:rPr lang="en" b="0" i="0" dirty="0">
                <a:solidFill>
                  <a:srgbClr val="1D1D1D"/>
                </a:solidFill>
                <a:effectLst/>
                <a:latin typeface="Inter"/>
              </a:rPr>
              <a:t>stages 1-2 </a:t>
            </a:r>
            <a:r>
              <a:rPr lang="ru-RU" b="0" i="0" dirty="0">
                <a:solidFill>
                  <a:srgbClr val="1D1D1D"/>
                </a:solidFill>
                <a:effectLst/>
                <a:latin typeface="Inter"/>
              </a:rPr>
              <a:t>до </a:t>
            </a:r>
            <a:r>
              <a:rPr lang="en" b="1" i="0" dirty="0">
                <a:solidFill>
                  <a:srgbClr val="1D1D1D"/>
                </a:solidFill>
                <a:effectLst/>
                <a:latin typeface="Inter"/>
              </a:rPr>
              <a:t>transposed convolutions.</a:t>
            </a:r>
            <a:r>
              <a:rPr lang="en" b="0" i="0" dirty="0">
                <a:solidFill>
                  <a:srgbClr val="1D1D1D"/>
                </a:solidFill>
                <a:effectLst/>
                <a:latin typeface="Inter"/>
              </a:rPr>
              <a:t> </a:t>
            </a:r>
            <a:r>
              <a:rPr lang="ru-RU" b="0" i="0" dirty="0">
                <a:solidFill>
                  <a:srgbClr val="1D1D1D"/>
                </a:solidFill>
                <a:effectLst/>
                <a:latin typeface="Inter"/>
              </a:rPr>
              <a:t>Они используются для </a:t>
            </a:r>
            <a:r>
              <a:rPr lang="ru-RU" b="0" i="0" dirty="0" err="1">
                <a:solidFill>
                  <a:srgbClr val="1D1D1D"/>
                </a:solidFill>
                <a:effectLst/>
                <a:latin typeface="Inter"/>
              </a:rPr>
              <a:t>апскейла</a:t>
            </a:r>
            <a:r>
              <a:rPr lang="ru-RU" b="0" i="0" dirty="0">
                <a:solidFill>
                  <a:srgbClr val="1D1D1D"/>
                </a:solidFill>
                <a:effectLst/>
                <a:latin typeface="Inter"/>
              </a:rPr>
              <a:t> перед получением маски. Объяснить это можно тем, что у фичей с первых </a:t>
            </a:r>
            <a:r>
              <a:rPr lang="en" b="0" i="0" dirty="0">
                <a:solidFill>
                  <a:srgbClr val="1D1D1D"/>
                </a:solidFill>
                <a:effectLst/>
                <a:latin typeface="Inter"/>
              </a:rPr>
              <a:t>stages </a:t>
            </a:r>
            <a:r>
              <a:rPr lang="ru-RU" b="0" i="0" dirty="0">
                <a:solidFill>
                  <a:srgbClr val="1D1D1D"/>
                </a:solidFill>
                <a:effectLst/>
                <a:latin typeface="Inter"/>
              </a:rPr>
              <a:t>более высокое пространственное разрешение. Так мы можем получать более точные границы масок. Похожий трюк использовался в разных кейсах, например, в </a:t>
            </a:r>
            <a:r>
              <a:rPr lang="en" b="0" i="0" u="none" strike="noStrike" dirty="0">
                <a:solidFill>
                  <a:srgbClr val="071A3D"/>
                </a:solidFill>
                <a:effectLst/>
                <a:latin typeface="Inter"/>
                <a:hlinkClick r:id="rId3"/>
              </a:rPr>
              <a:t>HQ-SAM</a:t>
            </a:r>
            <a:r>
              <a:rPr lang="en" b="0" i="0" dirty="0">
                <a:solidFill>
                  <a:srgbClr val="1D1D1D"/>
                </a:solidFill>
                <a:effectLst/>
                <a:latin typeface="Inter"/>
              </a:rPr>
              <a:t>, </a:t>
            </a:r>
            <a:r>
              <a:rPr lang="ru-RU" b="0" i="0" dirty="0">
                <a:solidFill>
                  <a:srgbClr val="1D1D1D"/>
                </a:solidFill>
                <a:effectLst/>
                <a:latin typeface="Inter"/>
              </a:rPr>
              <a:t>где повышали точность сегментации границ и мелких деталей.</a:t>
            </a:r>
          </a:p>
          <a:p>
            <a:pPr algn="l">
              <a:buNone/>
            </a:pPr>
            <a:r>
              <a:rPr lang="ru-RU" b="0" i="0" dirty="0">
                <a:solidFill>
                  <a:srgbClr val="1D1D1D"/>
                </a:solidFill>
                <a:effectLst/>
                <a:latin typeface="Inter"/>
              </a:rPr>
              <a:t>Ещё одно важное улучшение связано с видео. Поскольку объекты в нём могут появляться и пропадать, в </a:t>
            </a:r>
            <a:r>
              <a:rPr lang="en" b="0" i="0" dirty="0">
                <a:solidFill>
                  <a:srgbClr val="1D1D1D"/>
                </a:solidFill>
                <a:effectLst/>
                <a:latin typeface="Inter"/>
              </a:rPr>
              <a:t>mask decoder </a:t>
            </a:r>
            <a:r>
              <a:rPr lang="ru-RU" b="0" i="0" dirty="0">
                <a:solidFill>
                  <a:srgbClr val="1D1D1D"/>
                </a:solidFill>
                <a:effectLst/>
                <a:latin typeface="Inter"/>
              </a:rPr>
              <a:t>добавили отдельную </a:t>
            </a:r>
            <a:r>
              <a:rPr lang="en" b="1" i="0" dirty="0">
                <a:solidFill>
                  <a:srgbClr val="1D1D1D"/>
                </a:solidFill>
                <a:effectLst/>
                <a:latin typeface="Inter"/>
              </a:rPr>
              <a:t>occlusion head.</a:t>
            </a:r>
            <a:r>
              <a:rPr lang="en" b="0" i="0" dirty="0">
                <a:solidFill>
                  <a:srgbClr val="1D1D1D"/>
                </a:solidFill>
                <a:effectLst/>
                <a:latin typeface="Inter"/>
              </a:rPr>
              <a:t> </a:t>
            </a:r>
            <a:r>
              <a:rPr lang="ru-RU" b="0" i="0" dirty="0">
                <a:solidFill>
                  <a:srgbClr val="1D1D1D"/>
                </a:solidFill>
                <a:effectLst/>
                <a:latin typeface="Inter"/>
              </a:rPr>
              <a:t>Она выдаёт скор отсутствия объекта в кадре. Если скор выше заранее установленного порога — мы не предсказываем объект на этом кадре и отправляем </a:t>
            </a:r>
            <a:r>
              <a:rPr lang="en" b="0" i="0" dirty="0">
                <a:solidFill>
                  <a:srgbClr val="1D1D1D"/>
                </a:solidFill>
                <a:effectLst/>
                <a:latin typeface="Inter"/>
              </a:rPr>
              <a:t>occlusion embedding </a:t>
            </a:r>
            <a:r>
              <a:rPr lang="ru-RU" b="0" i="0" dirty="0">
                <a:solidFill>
                  <a:srgbClr val="1D1D1D"/>
                </a:solidFill>
                <a:effectLst/>
                <a:latin typeface="Inter"/>
              </a:rPr>
              <a:t>в </a:t>
            </a:r>
            <a:r>
              <a:rPr lang="en" b="0" i="0" dirty="0">
                <a:solidFill>
                  <a:srgbClr val="1D1D1D"/>
                </a:solidFill>
                <a:effectLst/>
                <a:latin typeface="Inter"/>
              </a:rPr>
              <a:t>memory bank. </a:t>
            </a:r>
            <a:r>
              <a:rPr lang="ru-RU" b="0" i="0" dirty="0">
                <a:solidFill>
                  <a:srgbClr val="1D1D1D"/>
                </a:solidFill>
                <a:effectLst/>
                <a:latin typeface="Inter"/>
              </a:rPr>
              <a:t>Эта голова учится с </a:t>
            </a:r>
            <a:r>
              <a:rPr lang="en" b="1" i="0" dirty="0">
                <a:solidFill>
                  <a:srgbClr val="1D1D1D"/>
                </a:solidFill>
                <a:effectLst/>
                <a:latin typeface="Inter"/>
              </a:rPr>
              <a:t>cross-entropy loss.</a:t>
            </a:r>
            <a:r>
              <a:rPr lang="en" b="0" i="0" dirty="0">
                <a:solidFill>
                  <a:srgbClr val="1D1D1D"/>
                </a:solidFill>
                <a:effectLst/>
                <a:latin typeface="Inter"/>
              </a:rPr>
              <a:t> </a:t>
            </a:r>
            <a:r>
              <a:rPr lang="ru-RU" b="0" i="0" dirty="0">
                <a:solidFill>
                  <a:srgbClr val="1D1D1D"/>
                </a:solidFill>
                <a:effectLst/>
                <a:latin typeface="Inter"/>
              </a:rPr>
              <a:t>Её задача — предсказать положение объекта в кадре / его отсутствие.</a:t>
            </a:r>
          </a:p>
          <a:p>
            <a:pPr algn="l">
              <a:buNone/>
            </a:pPr>
            <a:r>
              <a:rPr lang="ru-RU" b="0" i="0" dirty="0">
                <a:solidFill>
                  <a:srgbClr val="1D1D1D"/>
                </a:solidFill>
                <a:effectLst/>
                <a:latin typeface="Inter"/>
              </a:rPr>
              <a:t>Кроме того, мы сохраняем список из </a:t>
            </a:r>
            <a:r>
              <a:rPr lang="en" b="1" i="0" dirty="0">
                <a:solidFill>
                  <a:srgbClr val="1D1D1D"/>
                </a:solidFill>
                <a:effectLst/>
                <a:latin typeface="Inter"/>
              </a:rPr>
              <a:t>object pointers</a:t>
            </a:r>
            <a:r>
              <a:rPr lang="en" b="0" i="0" dirty="0">
                <a:solidFill>
                  <a:srgbClr val="1D1D1D"/>
                </a:solidFill>
                <a:effectLst/>
                <a:latin typeface="Inter"/>
              </a:rPr>
              <a:t> («obj </a:t>
            </a:r>
            <a:r>
              <a:rPr lang="en" b="0" i="0" dirty="0" err="1">
                <a:solidFill>
                  <a:srgbClr val="1D1D1D"/>
                </a:solidFill>
                <a:effectLst/>
                <a:latin typeface="Inter"/>
              </a:rPr>
              <a:t>ptr</a:t>
            </a:r>
            <a:r>
              <a:rPr lang="en" b="0" i="0" dirty="0">
                <a:solidFill>
                  <a:srgbClr val="1D1D1D"/>
                </a:solidFill>
                <a:effectLst/>
                <a:latin typeface="Inter"/>
              </a:rPr>
              <a:t>» </a:t>
            </a:r>
            <a:r>
              <a:rPr lang="ru-RU" b="0" i="0" dirty="0">
                <a:solidFill>
                  <a:srgbClr val="1D1D1D"/>
                </a:solidFill>
                <a:effectLst/>
                <a:latin typeface="Inter"/>
              </a:rPr>
              <a:t>на рисунке выше) — небольших векторов, которые вместе с </a:t>
            </a:r>
            <a:r>
              <a:rPr lang="en" b="0" i="0" dirty="0">
                <a:solidFill>
                  <a:srgbClr val="1D1D1D"/>
                </a:solidFill>
                <a:effectLst/>
                <a:latin typeface="Inter"/>
              </a:rPr>
              <a:t>memory bank </a:t>
            </a:r>
            <a:r>
              <a:rPr lang="ru-RU" b="0" i="0" dirty="0">
                <a:solidFill>
                  <a:srgbClr val="1D1D1D"/>
                </a:solidFill>
                <a:effectLst/>
                <a:latin typeface="Inter"/>
              </a:rPr>
              <a:t>используются в </a:t>
            </a:r>
            <a:r>
              <a:rPr lang="en" b="0" i="0" dirty="0">
                <a:solidFill>
                  <a:srgbClr val="1D1D1D"/>
                </a:solidFill>
                <a:effectLst/>
                <a:latin typeface="Inter"/>
              </a:rPr>
              <a:t>memory attention </a:t>
            </a:r>
            <a:r>
              <a:rPr lang="ru-RU" b="0" i="0" dirty="0">
                <a:solidFill>
                  <a:srgbClr val="1D1D1D"/>
                </a:solidFill>
                <a:effectLst/>
                <a:latin typeface="Inter"/>
              </a:rPr>
              <a:t>для обновления </a:t>
            </a:r>
            <a:r>
              <a:rPr lang="en" b="0" i="0" dirty="0">
                <a:solidFill>
                  <a:srgbClr val="1D1D1D"/>
                </a:solidFill>
                <a:effectLst/>
                <a:latin typeface="Inter"/>
              </a:rPr>
              <a:t>image embedding’</a:t>
            </a:r>
            <a:r>
              <a:rPr lang="ru-RU" b="0" i="0" dirty="0">
                <a:solidFill>
                  <a:srgbClr val="1D1D1D"/>
                </a:solidFill>
                <a:effectLst/>
                <a:latin typeface="Inter"/>
              </a:rPr>
              <a:t>а перед попаданием в </a:t>
            </a:r>
            <a:r>
              <a:rPr lang="en" b="0" i="0" dirty="0">
                <a:solidFill>
                  <a:srgbClr val="1D1D1D"/>
                </a:solidFill>
                <a:effectLst/>
                <a:latin typeface="Inter"/>
              </a:rPr>
              <a:t>mask decoder.</a:t>
            </a:r>
          </a:p>
        </p:txBody>
      </p:sp>
      <p:pic>
        <p:nvPicPr>
          <p:cNvPr id="12" name="Рисунок 11">
            <a:extLst>
              <a:ext uri="{FF2B5EF4-FFF2-40B4-BE49-F238E27FC236}">
                <a16:creationId xmlns:a16="http://schemas.microsoft.com/office/drawing/2014/main" id="{0FB55CC2-DE63-F296-3983-F011562A1B7A}"/>
              </a:ext>
            </a:extLst>
          </p:cNvPr>
          <p:cNvPicPr>
            <a:picLocks noChangeAspect="1"/>
          </p:cNvPicPr>
          <p:nvPr/>
        </p:nvPicPr>
        <p:blipFill>
          <a:blip r:embed="rId4"/>
          <a:stretch>
            <a:fillRect/>
          </a:stretch>
        </p:blipFill>
        <p:spPr>
          <a:xfrm>
            <a:off x="307975" y="4419816"/>
            <a:ext cx="8480436" cy="2100171"/>
          </a:xfrm>
          <a:prstGeom prst="rect">
            <a:avLst/>
          </a:prstGeom>
        </p:spPr>
      </p:pic>
    </p:spTree>
    <p:extLst>
      <p:ext uri="{BB962C8B-B14F-4D97-AF65-F5344CB8AC3E}">
        <p14:creationId xmlns:p14="http://schemas.microsoft.com/office/powerpoint/2010/main" val="1490262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357235F1-0E45-E83A-A655-C2E5ACE7F7E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837A7A-24D4-D046-CA3E-D75F6AF643A6}"/>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LORA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9DAD3118-D403-E38C-A7AB-ABB2AA34A0C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059D02EE-55D6-ECC3-594F-BB27EA8B37D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7286B9BD-F0CE-9E71-6975-72B44E58123C}"/>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B8B3827-D740-A6F5-69A1-892339EE2E25}"/>
              </a:ext>
            </a:extLst>
          </p:cNvPr>
          <p:cNvSpPr/>
          <p:nvPr/>
        </p:nvSpPr>
        <p:spPr>
          <a:xfrm>
            <a:off x="548640" y="1160714"/>
            <a:ext cx="7376160" cy="8125301"/>
          </a:xfrm>
          <a:prstGeom prst="rect">
            <a:avLst/>
          </a:prstGeom>
        </p:spPr>
        <p:txBody>
          <a:bodyPr wrap="square">
            <a:spAutoFit/>
          </a:bodyPr>
          <a:lstStyle/>
          <a:p>
            <a:r>
              <a:rPr lang="ru-RU" dirty="0"/>
              <a:t>Мы хотим </a:t>
            </a:r>
            <a:r>
              <a:rPr lang="ru-RU" dirty="0" err="1"/>
              <a:t>дообучить</a:t>
            </a:r>
            <a:r>
              <a:rPr lang="ru-RU" dirty="0"/>
              <a:t> большую модель с </a:t>
            </a:r>
            <a:r>
              <a:rPr lang="ru-RU" dirty="0" err="1"/>
              <a:t>полносвязными</a:t>
            </a:r>
            <a:r>
              <a:rPr lang="ru-RU" dirty="0"/>
              <a:t> линейными слоями, но при этом обучить минимальное число параметров.</a:t>
            </a:r>
          </a:p>
          <a:p>
            <a:r>
              <a:rPr lang="ru-RU" dirty="0"/>
              <a:t>Возьмем </a:t>
            </a:r>
            <a:r>
              <a:rPr lang="ru-RU" dirty="0" err="1"/>
              <a:t>полносвязный</a:t>
            </a:r>
            <a:r>
              <a:rPr lang="ru-RU" dirty="0"/>
              <a:t> линейный слой без функции активации:</a:t>
            </a:r>
          </a:p>
          <a:p>
            <a:r>
              <a:rPr lang="ru-RU" dirty="0"/>
              <a:t>\( </a:t>
            </a:r>
            <a:r>
              <a:rPr lang="en" dirty="0"/>
              <a:t>h = </a:t>
            </a:r>
            <a:r>
              <a:rPr lang="en" dirty="0" err="1"/>
              <a:t>Wx</a:t>
            </a:r>
            <a:r>
              <a:rPr lang="en" dirty="0"/>
              <a:t>;\ W \in R^{d \times k} \)</a:t>
            </a:r>
          </a:p>
          <a:p>
            <a:r>
              <a:rPr lang="ru-RU" dirty="0"/>
              <a:t>где \( </a:t>
            </a:r>
            <a:r>
              <a:rPr lang="en" dirty="0"/>
              <a:t>x \) — </a:t>
            </a:r>
            <a:r>
              <a:rPr lang="ru-RU" dirty="0"/>
              <a:t>входной вектор, \( </a:t>
            </a:r>
            <a:r>
              <a:rPr lang="en" dirty="0"/>
              <a:t>W \) — </a:t>
            </a:r>
            <a:r>
              <a:rPr lang="ru-RU" dirty="0"/>
              <a:t>уже </a:t>
            </a:r>
            <a:r>
              <a:rPr lang="ru-RU" dirty="0" err="1"/>
              <a:t>предобученная</a:t>
            </a:r>
            <a:r>
              <a:rPr lang="ru-RU" dirty="0"/>
              <a:t> матрица весов.</a:t>
            </a:r>
          </a:p>
          <a:p>
            <a:r>
              <a:rPr lang="ru-RU" dirty="0" err="1"/>
              <a:t>Дообучить</a:t>
            </a:r>
            <a:r>
              <a:rPr lang="ru-RU" dirty="0"/>
              <a:t> модель нам нужно без изменения веса </a:t>
            </a:r>
            <a:r>
              <a:rPr lang="en" dirty="0"/>
              <a:t>W, </a:t>
            </a:r>
            <a:r>
              <a:rPr lang="ru-RU" dirty="0"/>
              <a:t>поэтому новый линейный слой </a:t>
            </a:r>
            <a:r>
              <a:rPr lang="en" dirty="0"/>
              <a:t>h’ </a:t>
            </a:r>
            <a:r>
              <a:rPr lang="ru-RU" dirty="0"/>
              <a:t>записываем как:</a:t>
            </a:r>
          </a:p>
          <a:p>
            <a:r>
              <a:rPr lang="ru-RU" dirty="0"/>
              <a:t>\( </a:t>
            </a:r>
            <a:r>
              <a:rPr lang="en" dirty="0"/>
              <a:t>h’ = </a:t>
            </a:r>
            <a:r>
              <a:rPr lang="en" dirty="0" err="1"/>
              <a:t>W’x</a:t>
            </a:r>
            <a:r>
              <a:rPr lang="en" dirty="0"/>
              <a:t> = (W + \Delta W)x = h + \Delta </a:t>
            </a:r>
            <a:r>
              <a:rPr lang="en" dirty="0" err="1"/>
              <a:t>Wx</a:t>
            </a:r>
            <a:r>
              <a:rPr lang="en" dirty="0"/>
              <a:t>;\ \Delta W \in R^{d \times k} \)</a:t>
            </a:r>
          </a:p>
          <a:p>
            <a:r>
              <a:rPr lang="ru-RU" dirty="0"/>
              <a:t>где \( </a:t>
            </a:r>
            <a:r>
              <a:rPr lang="el-GR" dirty="0"/>
              <a:t>Δ</a:t>
            </a:r>
            <a:r>
              <a:rPr lang="en" dirty="0"/>
              <a:t>W \) — </a:t>
            </a:r>
            <a:r>
              <a:rPr lang="ru-RU" dirty="0"/>
              <a:t>новая обучаемая матрица весов, \( </a:t>
            </a:r>
            <a:r>
              <a:rPr lang="en" dirty="0"/>
              <a:t>W \) — </a:t>
            </a:r>
            <a:r>
              <a:rPr lang="ru-RU" dirty="0"/>
              <a:t>уже </a:t>
            </a:r>
            <a:r>
              <a:rPr lang="ru-RU" dirty="0" err="1"/>
              <a:t>предобученная</a:t>
            </a:r>
            <a:r>
              <a:rPr lang="ru-RU" dirty="0"/>
              <a:t> и не обучаемая.</a:t>
            </a:r>
          </a:p>
          <a:p>
            <a:r>
              <a:rPr lang="ru-RU" dirty="0"/>
              <a:t>При этом новый \( </a:t>
            </a:r>
            <a:r>
              <a:rPr lang="en" dirty="0"/>
              <a:t>h’ \) </a:t>
            </a:r>
            <a:r>
              <a:rPr lang="ru-RU" dirty="0"/>
              <a:t>отличается от старого \( </a:t>
            </a:r>
            <a:r>
              <a:rPr lang="en" dirty="0"/>
              <a:t>h \) </a:t>
            </a:r>
            <a:r>
              <a:rPr lang="ru-RU" dirty="0"/>
              <a:t>на \( </a:t>
            </a:r>
            <a:r>
              <a:rPr lang="el-GR" dirty="0"/>
              <a:t>Δ</a:t>
            </a:r>
            <a:r>
              <a:rPr lang="en" dirty="0" err="1"/>
              <a:t>Wx</a:t>
            </a:r>
            <a:r>
              <a:rPr lang="en" dirty="0"/>
              <a:t> \). </a:t>
            </a:r>
            <a:r>
              <a:rPr lang="ru-RU" dirty="0"/>
              <a:t>Это можно интерпретировать как результат работы еще одного отдельного линейного слоя, который предсказывает разницу между </a:t>
            </a:r>
            <a:r>
              <a:rPr lang="ru-RU" dirty="0" err="1"/>
              <a:t>таргетом</a:t>
            </a:r>
            <a:r>
              <a:rPr lang="ru-RU" dirty="0"/>
              <a:t> и \( </a:t>
            </a:r>
            <a:r>
              <a:rPr lang="en" dirty="0"/>
              <a:t>h \).</a:t>
            </a:r>
          </a:p>
          <a:p>
            <a:r>
              <a:rPr lang="ru-RU" dirty="0"/>
              <a:t>Но в чем же выгода? Для сложения \( </a:t>
            </a:r>
            <a:r>
              <a:rPr lang="en" dirty="0"/>
              <a:t>W \) </a:t>
            </a:r>
            <a:r>
              <a:rPr lang="ru-RU" dirty="0"/>
              <a:t>и \( </a:t>
            </a:r>
            <a:r>
              <a:rPr lang="el-GR" dirty="0"/>
              <a:t>Δ</a:t>
            </a:r>
            <a:r>
              <a:rPr lang="en" dirty="0"/>
              <a:t>W \) </a:t>
            </a:r>
            <a:r>
              <a:rPr lang="ru-RU" dirty="0"/>
              <a:t>нам нужно, чтобы эти матрицы имели одинаковый </a:t>
            </a:r>
            <a:r>
              <a:rPr lang="ru-RU" dirty="0" err="1"/>
              <a:t>шейп</a:t>
            </a:r>
            <a:r>
              <a:rPr lang="ru-RU" dirty="0"/>
              <a:t>. Это значит, что если мы просто будем учить \( </a:t>
            </a:r>
            <a:r>
              <a:rPr lang="el-GR" dirty="0"/>
              <a:t>Δ</a:t>
            </a:r>
            <a:r>
              <a:rPr lang="en" dirty="0"/>
              <a:t>W \) </a:t>
            </a:r>
            <a:r>
              <a:rPr lang="ru-RU" dirty="0"/>
              <a:t>вместо \( </a:t>
            </a:r>
            <a:r>
              <a:rPr lang="en" dirty="0"/>
              <a:t>W \) — </a:t>
            </a:r>
            <a:r>
              <a:rPr lang="ru-RU" dirty="0"/>
              <a:t>число обучаемых параметров не поменяется.</a:t>
            </a:r>
          </a:p>
          <a:p>
            <a:r>
              <a:rPr lang="ru-RU" dirty="0"/>
              <a:t>Тогда давайте представим матрицу \( </a:t>
            </a:r>
            <a:r>
              <a:rPr lang="el-GR" dirty="0"/>
              <a:t>Δ</a:t>
            </a:r>
            <a:r>
              <a:rPr lang="en" dirty="0"/>
              <a:t>W \) </a:t>
            </a:r>
            <a:r>
              <a:rPr lang="ru-RU" dirty="0"/>
              <a:t>как произведение двух матриц более низкого ранга. Следовательно, пространство возможных значений матрицы \( </a:t>
            </a:r>
            <a:r>
              <a:rPr lang="el-GR" dirty="0"/>
              <a:t>Δ</a:t>
            </a:r>
            <a:r>
              <a:rPr lang="en" dirty="0"/>
              <a:t>W \) </a:t>
            </a:r>
            <a:r>
              <a:rPr lang="ru-RU" dirty="0"/>
              <a:t>уменьшится, как и число обучаемых параметров.</a:t>
            </a:r>
          </a:p>
          <a:p>
            <a:r>
              <a:rPr lang="ru-RU" dirty="0"/>
              <a:t>\( </a:t>
            </a:r>
            <a:r>
              <a:rPr lang="en" dirty="0"/>
              <a:t>h’ = h + \Delta </a:t>
            </a:r>
            <a:r>
              <a:rPr lang="en" dirty="0" err="1"/>
              <a:t>Wx</a:t>
            </a:r>
            <a:r>
              <a:rPr lang="en" dirty="0"/>
              <a:t> = h + </a:t>
            </a:r>
            <a:r>
              <a:rPr lang="en" dirty="0" err="1"/>
              <a:t>BAx</a:t>
            </a:r>
            <a:r>
              <a:rPr lang="en" dirty="0"/>
              <a:t>;\ A \in R^{r \times k},\ B \in R^{d \times r},\ r \</a:t>
            </a:r>
            <a:r>
              <a:rPr lang="en" dirty="0" err="1"/>
              <a:t>ll</a:t>
            </a:r>
            <a:r>
              <a:rPr lang="en" dirty="0"/>
              <a:t> min(d, k) \)</a:t>
            </a:r>
          </a:p>
          <a:p>
            <a:r>
              <a:rPr lang="ru-RU" dirty="0"/>
              <a:t>Все операции между \( </a:t>
            </a:r>
            <a:r>
              <a:rPr lang="en" dirty="0"/>
              <a:t>A \), \( B \) </a:t>
            </a:r>
            <a:r>
              <a:rPr lang="ru-RU" dirty="0"/>
              <a:t>и \( </a:t>
            </a:r>
            <a:r>
              <a:rPr lang="en" dirty="0"/>
              <a:t>W \) </a:t>
            </a:r>
            <a:r>
              <a:rPr lang="ru-RU" dirty="0"/>
              <a:t>линейные, поэтому перед </a:t>
            </a:r>
            <a:r>
              <a:rPr lang="ru-RU" dirty="0" err="1"/>
              <a:t>инференсом</a:t>
            </a:r>
            <a:r>
              <a:rPr lang="ru-RU" dirty="0"/>
              <a:t> их можно объединить в одну матрицу того же размера, что и изначальная \( </a:t>
            </a:r>
            <a:r>
              <a:rPr lang="en" dirty="0"/>
              <a:t>W \in R^{d \times k} \). </a:t>
            </a:r>
            <a:r>
              <a:rPr lang="ru-RU" dirty="0"/>
              <a:t>Тогда во время самого </a:t>
            </a:r>
            <a:r>
              <a:rPr lang="ru-RU" dirty="0" err="1"/>
              <a:t>инференса</a:t>
            </a:r>
            <a:r>
              <a:rPr lang="ru-RU" dirty="0"/>
              <a:t> мы не потеряем ни секунды из-за дополнительных матриц!</a:t>
            </a:r>
          </a:p>
        </p:txBody>
      </p:sp>
      <p:sp>
        <p:nvSpPr>
          <p:cNvPr id="7" name="TextBox 6">
            <a:extLst>
              <a:ext uri="{FF2B5EF4-FFF2-40B4-BE49-F238E27FC236}">
                <a16:creationId xmlns:a16="http://schemas.microsoft.com/office/drawing/2014/main" id="{215760CF-6AEE-20BB-D067-13BDDA26F04E}"/>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pic>
        <p:nvPicPr>
          <p:cNvPr id="3074" name="Picture 2">
            <a:extLst>
              <a:ext uri="{FF2B5EF4-FFF2-40B4-BE49-F238E27FC236}">
                <a16:creationId xmlns:a16="http://schemas.microsoft.com/office/drawing/2014/main" id="{A723270B-EC5E-1460-AB3D-B381F2540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318" y="1377727"/>
            <a:ext cx="5686107" cy="5142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3EBD5-C55F-DFB9-CECB-E483FC2A9854}"/>
              </a:ext>
            </a:extLst>
          </p:cNvPr>
          <p:cNvSpPr txBox="1"/>
          <p:nvPr/>
        </p:nvSpPr>
        <p:spPr>
          <a:xfrm>
            <a:off x="5334000" y="3235867"/>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/adaptacziya-sam-pod-3d-mediczinskie-dannye/</a:t>
            </a:r>
          </a:p>
        </p:txBody>
      </p:sp>
    </p:spTree>
    <p:extLst>
      <p:ext uri="{BB962C8B-B14F-4D97-AF65-F5344CB8AC3E}">
        <p14:creationId xmlns:p14="http://schemas.microsoft.com/office/powerpoint/2010/main" val="3339295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27E84758-2CF9-2A1D-19D7-DEB24EA003D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224BFC08-71F5-ED53-0CEA-C0E2DECE5A3E}"/>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𝑳𝒂𝒚𝒆𝒓𝑵𝒐𝒓𝒎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224BFC08-71F5-ED53-0CEA-C0E2DECE5A3E}"/>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453C579D-C355-BF6E-4D68-CA74EA898D40}"/>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5">
            <a:extLst>
              <a:ext uri="{FF2B5EF4-FFF2-40B4-BE49-F238E27FC236}">
                <a16:creationId xmlns:a16="http://schemas.microsoft.com/office/drawing/2014/main" id="{8A80FC35-C1D4-2308-D2C0-9D603F845218}"/>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Прямоугольник 6">
            <a:extLst>
              <a:ext uri="{FF2B5EF4-FFF2-40B4-BE49-F238E27FC236}">
                <a16:creationId xmlns:a16="http://schemas.microsoft.com/office/drawing/2014/main" id="{19E3E3ED-0130-2CED-DCE3-9DC3E1FC1B31}"/>
              </a:ext>
            </a:extLst>
          </p:cNvPr>
          <p:cNvSpPr/>
          <p:nvPr/>
        </p:nvSpPr>
        <p:spPr>
          <a:xfrm>
            <a:off x="7115262" y="6238875"/>
            <a:ext cx="261969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https://arxiv.org/pdf/2303.13731</a:t>
            </a:r>
          </a:p>
        </p:txBody>
      </p:sp>
      <p:sp>
        <p:nvSpPr>
          <p:cNvPr id="9" name="Прямоугольник 8">
            <a:extLst>
              <a:ext uri="{FF2B5EF4-FFF2-40B4-BE49-F238E27FC236}">
                <a16:creationId xmlns:a16="http://schemas.microsoft.com/office/drawing/2014/main" id="{8A58A2CC-150F-2362-8DAF-C4FD63FC5ECE}"/>
              </a:ext>
            </a:extLst>
          </p:cNvPr>
          <p:cNvSpPr/>
          <p:nvPr/>
        </p:nvSpPr>
        <p:spPr>
          <a:xfrm>
            <a:off x="6798592" y="6550223"/>
            <a:ext cx="6096000" cy="30777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https://blog.deepschool.ru/cv/vit-vision-transformer</a:t>
            </a:r>
          </a:p>
        </p:txBody>
      </p:sp>
      <p:sp>
        <p:nvSpPr>
          <p:cNvPr id="4" name="Прямоугольник 3">
            <a:extLst>
              <a:ext uri="{FF2B5EF4-FFF2-40B4-BE49-F238E27FC236}">
                <a16:creationId xmlns:a16="http://schemas.microsoft.com/office/drawing/2014/main" id="{4CD66480-80C6-4E9C-2CA6-7FC1722C7669}"/>
              </a:ext>
            </a:extLst>
          </p:cNvPr>
          <p:cNvSpPr/>
          <p:nvPr/>
        </p:nvSpPr>
        <p:spPr>
          <a:xfrm>
            <a:off x="284409" y="3876555"/>
            <a:ext cx="549227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Inter"/>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Рисунок 4">
            <a:extLst>
              <a:ext uri="{FF2B5EF4-FFF2-40B4-BE49-F238E27FC236}">
                <a16:creationId xmlns:a16="http://schemas.microsoft.com/office/drawing/2014/main" id="{01822C89-74FF-3F4D-0A76-66EFB6BACCFB}"/>
              </a:ext>
            </a:extLst>
          </p:cNvPr>
          <p:cNvPicPr>
            <a:picLocks noChangeAspect="1"/>
          </p:cNvPicPr>
          <p:nvPr/>
        </p:nvPicPr>
        <p:blipFill>
          <a:blip r:embed="rId3"/>
          <a:stretch>
            <a:fillRect/>
          </a:stretch>
        </p:blipFill>
        <p:spPr>
          <a:xfrm>
            <a:off x="2209800" y="1410064"/>
            <a:ext cx="7772400" cy="4037872"/>
          </a:xfrm>
          <a:prstGeom prst="rect">
            <a:avLst/>
          </a:prstGeom>
        </p:spPr>
      </p:pic>
    </p:spTree>
    <p:extLst>
      <p:ext uri="{BB962C8B-B14F-4D97-AF65-F5344CB8AC3E}">
        <p14:creationId xmlns:p14="http://schemas.microsoft.com/office/powerpoint/2010/main" val="98930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ru-RU" altLang="ru-RU" sz="4800" b="1" dirty="0">
                <a:solidFill>
                  <a:schemeClr val="bg1"/>
                </a:solidFill>
              </a:rPr>
              <a:t>Векторизация </a:t>
            </a:r>
            <a:r>
              <a:rPr lang="ru-RU" altLang="ru-RU" sz="4800" b="1" dirty="0" err="1">
                <a:solidFill>
                  <a:schemeClr val="bg1"/>
                </a:solidFill>
              </a:rPr>
              <a:t>патча</a:t>
            </a:r>
            <a:endParaRPr lang="ru-RU" sz="4800" dirty="0">
              <a:solidFill>
                <a:schemeClr val="bg1"/>
              </a:solidFill>
            </a:endParaRPr>
          </a:p>
        </p:txBody>
      </p:sp>
      <p:sp>
        <p:nvSpPr>
          <p:cNvPr id="7" name="Прямоугольник 6"/>
          <p:cNvSpPr/>
          <p:nvPr/>
        </p:nvSpPr>
        <p:spPr>
          <a:xfrm>
            <a:off x="8144299" y="6444734"/>
            <a:ext cx="261969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https://arxiv.org/pdf/2010.11929</a:t>
            </a:r>
            <a:endPar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85724" y="945241"/>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85724" y="945241"/>
                <a:ext cx="12020551" cy="1405749"/>
              </a:xfrm>
              <a:prstGeom prst="rect">
                <a:avLst/>
              </a:prstGeom>
              <a:blipFill>
                <a:blip r:embed="rId2"/>
                <a:stretch>
                  <a:fillRect/>
                </a:stretch>
              </a:blipFill>
              <a:ln>
                <a:noFill/>
              </a:ln>
              <a:effectLst/>
            </p:spPr>
            <p:txBody>
              <a:bodyPr/>
              <a:lstStyle/>
              <a:p>
                <a:r>
                  <a:rPr lang="ru-RU">
                    <a:noFill/>
                  </a:rPr>
                  <a:t> </a:t>
                </a:r>
              </a:p>
            </p:txBody>
          </p:sp>
        </mc:Fallback>
      </mc:AlternateContent>
      <p:sp>
        <p:nvSpPr>
          <p:cNvPr id="5" name="Прямоугольник 4"/>
          <p:cNvSpPr/>
          <p:nvPr/>
        </p:nvSpPr>
        <p:spPr>
          <a:xfrm>
            <a:off x="238125" y="2228671"/>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ource-serif-pro"/>
                <a:ea typeface="+mn-ea"/>
                <a:cs typeface="+mn-cs"/>
              </a:rPr>
              <a:t>Positional encodings help the model differentiate between different positions in the image and capture spatial relationships. They are usually learned and added to the patch </a:t>
            </a:r>
            <a:r>
              <a:rPr kumimoji="0" lang="en-US" sz="1800" b="0" i="0" u="none" strike="noStrike" kern="1200" cap="none" spc="0" normalizeH="0" baseline="0" noProof="0" dirty="0" err="1">
                <a:ln>
                  <a:noFill/>
                </a:ln>
                <a:solidFill>
                  <a:prstClr val="white"/>
                </a:solidFill>
                <a:effectLst/>
                <a:uLnTx/>
                <a:uFillTx/>
                <a:latin typeface="source-serif-pro"/>
                <a:ea typeface="+mn-ea"/>
                <a:cs typeface="+mn-cs"/>
              </a:rPr>
              <a:t>embeddings</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at the input stage</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Прямоугольник 11"/>
          <p:cNvSpPr/>
          <p:nvPr/>
        </p:nvSpPr>
        <p:spPr>
          <a:xfrm>
            <a:off x="238124" y="3634420"/>
            <a:ext cx="7458076"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Позиционное кодирование:</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Абсолютное:</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Гармоническое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Для каждой позиции </a:t>
            </a: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i</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и размерности </a:t>
            </a: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d</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генерируется вектор с помощью синусов и косинусов разной частоты</a:t>
            </a:r>
            <a:endParaRPr kumimoji="0" lang="ru-RU" sz="1800" b="0" i="0" u="none" strike="noStrike" kern="1200" cap="none" spc="0" normalizeH="0" baseline="0" noProof="0" dirty="0">
              <a:ln>
                <a:noFill/>
              </a:ln>
              <a:solidFill>
                <a:prstClr val="white"/>
              </a:solidFill>
              <a:effectLst/>
              <a:uLnTx/>
              <a:uFillTx/>
              <a:latin typeface="source-serif-pro"/>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Обучаемое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Для каждой позиции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патча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задаётся обучаемый вектор, добавляемый к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эмбеддингу</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патча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Если не так важно между знать порядок между </a:t>
            </a:r>
            <a:r>
              <a:rPr kumimoji="0" lang="ru-RU" sz="1800" b="0" i="0" u="none" strike="noStrike" kern="1200" cap="none" spc="0" normalizeH="0" baseline="0" noProof="0" dirty="0" err="1">
                <a:ln>
                  <a:noFill/>
                </a:ln>
                <a:solidFill>
                  <a:prstClr val="white"/>
                </a:solidFill>
                <a:effectLst/>
                <a:uLnTx/>
                <a:uFillTx/>
                <a:latin typeface="source-serif-pro"/>
                <a:ea typeface="+mn-ea"/>
                <a:cs typeface="+mn-cs"/>
              </a:rPr>
              <a:t>патчами</a:t>
            </a:r>
            <a:endParaRPr kumimoji="0" lang="ru-RU" sz="1800" b="0" i="0" u="none" strike="noStrike" kern="1200" cap="none" spc="0" normalizeH="0" baseline="0" noProof="0" dirty="0">
              <a:ln>
                <a:noFill/>
              </a:ln>
              <a:solidFill>
                <a:prstClr val="white"/>
              </a:solidFill>
              <a:effectLst/>
              <a:uLnTx/>
              <a:uFillTx/>
              <a:latin typeface="source-serif-pr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source-serif-pro"/>
                <a:ea typeface="+mn-ea"/>
                <a:cs typeface="+mn-cs"/>
              </a:rPr>
              <a:t>Относительное смещение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Relative Positional Bias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RPE)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Rotary Position Embedding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ViT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RoPE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через вращение векторов</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1" i="0" u="none" strike="noStrike" kern="1200" cap="none" spc="0" normalizeH="0" baseline="0" noProof="0" dirty="0" err="1">
                <a:ln>
                  <a:noFill/>
                </a:ln>
                <a:solidFill>
                  <a:prstClr val="white"/>
                </a:solidFill>
                <a:effectLst/>
                <a:uLnTx/>
                <a:uFillTx/>
                <a:latin typeface="Calibri" panose="020F0502020204030204"/>
                <a:ea typeface="+mn-ea"/>
                <a:cs typeface="+mn-cs"/>
              </a:rPr>
              <a:t>Отсуствие</a:t>
            </a:r>
            <a:r>
              <a:rPr kumimoji="0" lang="ru-RU" sz="1800" b="1" i="0" u="none" strike="noStrike" kern="1200" cap="none" spc="0" normalizeH="0" baseline="0" noProof="0" dirty="0">
                <a:ln>
                  <a:noFill/>
                </a:ln>
                <a:solidFill>
                  <a:prstClr val="white"/>
                </a:solidFill>
                <a:effectLst/>
                <a:uLnTx/>
                <a:uFillTx/>
                <a:latin typeface="Calibri" panose="020F0502020204030204"/>
                <a:ea typeface="+mn-ea"/>
                <a:cs typeface="+mn-cs"/>
              </a:rPr>
              <a:t> кодирование: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CNN steam,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25" y="2430949"/>
            <a:ext cx="4371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90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422438"/>
            <a:ext cx="10313987"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Positional Encoding</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mc:AlternateContent xmlns:mc="http://schemas.openxmlformats.org/markup-compatibility/2006" xmlns:a14="http://schemas.microsoft.com/office/drawing/2010/main">
        <mc:Choice Requires="a14">
          <p:sp>
            <p:nvSpPr>
              <p:cNvPr id="10" name="Прямоугольник 9"/>
              <p:cNvSpPr/>
              <p:nvPr/>
            </p:nvSpPr>
            <p:spPr>
              <a:xfrm>
                <a:off x="187779" y="1071255"/>
                <a:ext cx="8641896" cy="418108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ru-RU" altLang="ru-RU" sz="2400" b="1" i="0" u="none" strike="noStrike" kern="1200" cap="none" spc="0" normalizeH="0" baseline="0" noProof="0" dirty="0">
                    <a:ln>
                      <a:noFill/>
                    </a:ln>
                    <a:solidFill>
                      <a:prstClr val="white"/>
                    </a:solidFill>
                    <a:effectLst/>
                    <a:uLnTx/>
                    <a:uFillTx/>
                    <a:latin typeface="Inter"/>
                    <a:ea typeface="+mn-ea"/>
                    <a:cs typeface="+mn-cs"/>
                  </a:rPr>
                  <a:t>Гипотеза</a:t>
                </a:r>
                <a:r>
                  <a:rPr kumimoji="0" lang="ru-RU" altLang="ru-RU" sz="2400" b="0" i="0" u="none" strike="noStrike" kern="1200" cap="none" spc="0" normalizeH="0" baseline="0" noProof="0" dirty="0">
                    <a:ln>
                      <a:noFill/>
                    </a:ln>
                    <a:solidFill>
                      <a:prstClr val="white"/>
                    </a:solidFill>
                    <a:effectLst/>
                    <a:uLnTx/>
                    <a:uFillTx/>
                    <a:latin typeface="Inter"/>
                    <a:ea typeface="+mn-ea"/>
                    <a:cs typeface="+mn-cs"/>
                  </a:rPr>
                  <a:t> - </a:t>
                </a:r>
                <a:r>
                  <a:rPr kumimoji="0" lang="ru-RU" sz="2400" b="0" i="0" u="none" strike="noStrike" kern="1200" cap="none" spc="0" normalizeH="0" baseline="0" noProof="0" dirty="0" err="1">
                    <a:ln>
                      <a:noFill/>
                    </a:ln>
                    <a:solidFill>
                      <a:prstClr val="white"/>
                    </a:solidFill>
                    <a:effectLst/>
                    <a:uLnTx/>
                    <a:uFillTx/>
                    <a:latin typeface="-apple-system"/>
                    <a:ea typeface="+mn-ea"/>
                    <a:cs typeface="+mn-cs"/>
                  </a:rPr>
                  <a:t>Трансформеры</a:t>
                </a:r>
                <a:r>
                  <a:rPr kumimoji="0" lang="ru-RU" sz="2400" b="0" i="0" u="none" strike="noStrike" kern="1200" cap="none" spc="0" normalizeH="0" baseline="0" noProof="0" dirty="0">
                    <a:ln>
                      <a:noFill/>
                    </a:ln>
                    <a:solidFill>
                      <a:prstClr val="white"/>
                    </a:solidFill>
                    <a:effectLst/>
                    <a:uLnTx/>
                    <a:uFillTx/>
                    <a:latin typeface="-apple-system"/>
                    <a:ea typeface="+mn-ea"/>
                    <a:cs typeface="+mn-cs"/>
                  </a:rPr>
                  <a:t> не способны запоминать порядок или последовательность входов. Если </a:t>
                </a:r>
                <a:r>
                  <a:rPr kumimoji="0" lang="ru-RU" sz="2400" b="0" i="0" u="none" strike="noStrike" kern="1200" cap="none" spc="0" normalizeH="0" baseline="0" noProof="0" dirty="0" err="1">
                    <a:ln>
                      <a:noFill/>
                    </a:ln>
                    <a:solidFill>
                      <a:prstClr val="white"/>
                    </a:solidFill>
                    <a:effectLst/>
                    <a:uLnTx/>
                    <a:uFillTx/>
                    <a:latin typeface="-apple-system"/>
                    <a:ea typeface="+mn-ea"/>
                    <a:cs typeface="+mn-cs"/>
                  </a:rPr>
                  <a:t>патчи</a:t>
                </a:r>
                <a:r>
                  <a:rPr kumimoji="0" lang="ru-RU" sz="2400" b="0" i="0" u="none" strike="noStrike" kern="1200" cap="none" spc="0" normalizeH="0" baseline="0" noProof="0" dirty="0">
                    <a:ln>
                      <a:noFill/>
                    </a:ln>
                    <a:solidFill>
                      <a:prstClr val="white"/>
                    </a:solidFill>
                    <a:effectLst/>
                    <a:uLnTx/>
                    <a:uFillTx/>
                    <a:latin typeface="-apple-system"/>
                    <a:ea typeface="+mn-ea"/>
                    <a:cs typeface="+mn-cs"/>
                  </a:rPr>
                  <a:t> изображения переупорядочиваются, значение исходного изображения теряется.</a:t>
                </a:r>
                <a:endPar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локальные отношения между </a:t>
                </a:r>
                <a:r>
                  <a:rPr kumimoji="0" lang="ru-RU" altLang="ru-RU" sz="2000" b="0" i="0" u="none" strike="noStrike" kern="1200" cap="none" spc="0" normalizeH="0" baseline="0" noProof="0" dirty="0" err="1">
                    <a:ln>
                      <a:noFill/>
                    </a:ln>
                    <a:solidFill>
                      <a:prstClr val="white"/>
                    </a:solidFill>
                    <a:effectLst/>
                    <a:uLnTx/>
                    <a:uFillTx/>
                    <a:latin typeface="Inter"/>
                    <a:ea typeface="+mn-ea"/>
                    <a:cs typeface="+mn-cs"/>
                  </a:rPr>
                  <a:t>патчами</a:t>
                </a: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 могут быть очень полезными. НО в </a:t>
                </a:r>
                <a:r>
                  <a:rPr kumimoji="0" lang="en-US" altLang="ru-RU" sz="2000" b="0" i="0" u="none" strike="noStrike" kern="1200" cap="none" spc="0" normalizeH="0" baseline="0" noProof="0" dirty="0">
                    <a:ln>
                      <a:noFill/>
                    </a:ln>
                    <a:solidFill>
                      <a:prstClr val="white"/>
                    </a:solidFill>
                    <a:effectLst/>
                    <a:uLnTx/>
                    <a:uFillTx/>
                    <a:latin typeface="Inter"/>
                    <a:ea typeface="+mn-ea"/>
                    <a:cs typeface="+mn-cs"/>
                  </a:rPr>
                  <a:t>VIT </a:t>
                </a: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е не передается информация о 2D структуре изображения</a:t>
                </a:r>
                <a:r>
                  <a:rPr kumimoji="0" lang="en-US" altLang="ru-RU" sz="2000" b="0" i="0" u="none" strike="noStrike" kern="1200" cap="none" spc="0" normalizeH="0" baseline="0" noProof="0" dirty="0">
                    <a:ln>
                      <a:noFill/>
                    </a:ln>
                    <a:solidFill>
                      <a:prstClr val="white"/>
                    </a:solidFill>
                    <a:effectLst/>
                    <a:uLnTx/>
                    <a:uFillTx/>
                    <a:latin typeface="Inter"/>
                    <a:ea typeface="+mn-ea"/>
                    <a:cs typeface="+mn-cs"/>
                  </a:rPr>
                  <a:t> - </a:t>
                </a: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теряется интуиция о позиции </a:t>
                </a:r>
                <a:r>
                  <a:rPr kumimoji="0" lang="ru-RU" altLang="ru-RU" sz="2000" b="0" i="0" u="none" strike="noStrike" kern="1200" cap="none" spc="0" normalizeH="0" baseline="0" noProof="0" dirty="0" err="1">
                    <a:ln>
                      <a:noFill/>
                    </a:ln>
                    <a:solidFill>
                      <a:prstClr val="white"/>
                    </a:solidFill>
                    <a:effectLst/>
                    <a:uLnTx/>
                    <a:uFillTx/>
                    <a:latin typeface="Inter"/>
                    <a:ea typeface="+mn-ea"/>
                    <a:cs typeface="+mn-cs"/>
                  </a:rPr>
                  <a:t>патчей</a:t>
                </a:r>
                <a:r>
                  <a:rPr kumimoji="0" lang="ru-RU" altLang="ru-RU" sz="2000" b="0" i="0" u="none" strike="noStrike" kern="1200" cap="none" spc="0" normalizeH="0" baseline="0" noProof="0" dirty="0">
                    <a:ln>
                      <a:noFill/>
                    </a:ln>
                    <a:solidFill>
                      <a:prstClr val="white"/>
                    </a:solidFill>
                    <a:effectLst/>
                    <a:uLnTx/>
                    <a:uFillTx/>
                    <a:latin typeface="Inter"/>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200" b="0" i="0" u="none" strike="noStrike" kern="1200" cap="none" spc="0" normalizeH="0" baseline="0" noProof="0" dirty="0">
                  <a:ln>
                    <a:noFill/>
                  </a:ln>
                  <a:solidFill>
                    <a:prstClr val="white"/>
                  </a:solidFill>
                  <a:effectLst/>
                  <a:uLnTx/>
                  <a:uFillTx/>
                  <a:latin typeface="Inter"/>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ru-RU" altLang="ru-RU" sz="2200" b="0" i="0" u="none" strike="noStrike" kern="1200" cap="none" spc="0" normalizeH="0" baseline="0" noProof="0" dirty="0">
                    <a:ln>
                      <a:noFill/>
                    </a:ln>
                    <a:solidFill>
                      <a:prstClr val="white"/>
                    </a:solidFill>
                    <a:effectLst/>
                    <a:uLnTx/>
                    <a:uFillTx/>
                    <a:latin typeface="Inter"/>
                    <a:ea typeface="+mn-ea"/>
                    <a:cs typeface="+mn-cs"/>
                  </a:rPr>
                  <a:t>каждый </a:t>
                </a:r>
                <a:r>
                  <a:rPr kumimoji="0" lang="ru-RU" altLang="ru-RU" sz="2200" b="0" i="0" u="none" strike="noStrike" kern="1200" cap="none" spc="0" normalizeH="0" baseline="0" noProof="0" dirty="0" err="1">
                    <a:ln>
                      <a:noFill/>
                    </a:ln>
                    <a:solidFill>
                      <a:prstClr val="white"/>
                    </a:solidFill>
                    <a:effectLst/>
                    <a:uLnTx/>
                    <a:uFillTx/>
                    <a:latin typeface="Inter"/>
                    <a:ea typeface="+mn-ea"/>
                    <a:cs typeface="+mn-cs"/>
                  </a:rPr>
                  <a:t>эмбеддинг</a:t>
                </a:r>
                <a:r>
                  <a:rPr kumimoji="0" lang="ru-RU" altLang="ru-RU" sz="2200" b="0" i="0" u="none" strike="noStrike" kern="1200" cap="none" spc="0" normalizeH="0" baseline="0" noProof="0" dirty="0">
                    <a:ln>
                      <a:noFill/>
                    </a:ln>
                    <a:solidFill>
                      <a:prstClr val="white"/>
                    </a:solidFill>
                    <a:effectLst/>
                    <a:uLnTx/>
                    <a:uFillTx/>
                    <a:latin typeface="Inter"/>
                    <a:ea typeface="+mn-ea"/>
                    <a:cs typeface="+mn-cs"/>
                  </a:rPr>
                  <a:t> </a:t>
                </a:r>
                <a:r>
                  <a:rPr kumimoji="0" lang="ru-RU" altLang="ru-RU" sz="2200" b="0" i="0" u="none" strike="noStrike" kern="1200" cap="none" spc="0" normalizeH="0" baseline="0" noProof="0" dirty="0" err="1">
                    <a:ln>
                      <a:noFill/>
                    </a:ln>
                    <a:solidFill>
                      <a:prstClr val="white"/>
                    </a:solidFill>
                    <a:effectLst/>
                    <a:uLnTx/>
                    <a:uFillTx/>
                    <a:latin typeface="Inter"/>
                    <a:ea typeface="+mn-ea"/>
                    <a:cs typeface="+mn-cs"/>
                  </a:rPr>
                  <a:t>патча</a:t>
                </a:r>
                <a:r>
                  <a:rPr kumimoji="0" lang="ru-RU" altLang="ru-RU" sz="2200" b="0" i="0" u="none" strike="noStrike" kern="1200" cap="none" spc="0" normalizeH="0" baseline="0" noProof="0" dirty="0">
                    <a:ln>
                      <a:noFill/>
                    </a:ln>
                    <a:solidFill>
                      <a:prstClr val="white"/>
                    </a:solidFill>
                    <a:effectLst/>
                    <a:uLnTx/>
                    <a:uFillTx/>
                    <a:latin typeface="Inter"/>
                    <a:ea typeface="+mn-ea"/>
                    <a:cs typeface="+mn-cs"/>
                  </a:rPr>
                  <a:t> и [</a:t>
                </a:r>
                <a:r>
                  <a:rPr kumimoji="0" lang="ru-RU" altLang="ru-RU" sz="2200" b="0" i="0" u="none" strike="noStrike" kern="1200" cap="none" spc="0" normalizeH="0" baseline="0" noProof="0" dirty="0" err="1">
                    <a:ln>
                      <a:noFill/>
                    </a:ln>
                    <a:solidFill>
                      <a:prstClr val="white"/>
                    </a:solidFill>
                    <a:effectLst/>
                    <a:uLnTx/>
                    <a:uFillTx/>
                    <a:latin typeface="Inter"/>
                    <a:ea typeface="+mn-ea"/>
                    <a:cs typeface="+mn-cs"/>
                  </a:rPr>
                  <a:t>cls</a:t>
                </a:r>
                <a:r>
                  <a:rPr kumimoji="0" lang="ru-RU" altLang="ru-RU" sz="2200" b="0" i="0" u="none" strike="noStrike" kern="1200" cap="none" spc="0" normalizeH="0" baseline="0" noProof="0" dirty="0">
                    <a:ln>
                      <a:noFill/>
                    </a:ln>
                    <a:solidFill>
                      <a:prstClr val="white"/>
                    </a:solidFill>
                    <a:effectLst/>
                    <a:uLnTx/>
                    <a:uFillTx/>
                    <a:latin typeface="Inter"/>
                    <a:ea typeface="+mn-ea"/>
                    <a:cs typeface="+mn-cs"/>
                  </a:rPr>
                  <a:t>]-вектор будем складывать с определённым вектором из матрицы позиций </a:t>
                </a:r>
                <a14:m>
                  <m:oMath xmlns:m="http://schemas.openxmlformats.org/officeDocument/2006/math">
                    <m:sSub>
                      <m:sSubPr>
                        <m:ctrlPr>
                          <a:rPr kumimoji="0" lang="ru-RU" altLang="ru-RU" sz="22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ru-RU" altLang="ru-RU" sz="22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𝐸</m:t>
                        </m:r>
                      </m:e>
                      <m:sub>
                        <m:r>
                          <a:rPr kumimoji="0" lang="ru-RU" altLang="ru-RU" sz="22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𝑝𝑜𝑠</m:t>
                        </m:r>
                      </m:sub>
                    </m:sSub>
                  </m:oMath>
                </a14:m>
                <a:r>
                  <a:rPr kumimoji="0" lang="ru-RU" altLang="ru-RU" sz="2200" b="0" i="0" u="none" strike="noStrike" kern="1200" cap="none" spc="0" normalizeH="0" baseline="0" noProof="0" dirty="0">
                    <a:ln>
                      <a:noFill/>
                    </a:ln>
                    <a:solidFill>
                      <a:prstClr val="white"/>
                    </a:solidFill>
                    <a:effectLst/>
                    <a:uLnTx/>
                    <a:uFillTx/>
                    <a:latin typeface="Inter"/>
                    <a:ea typeface="+mn-ea"/>
                    <a:cs typeface="+mn-cs"/>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Positional Encoding</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 может быть </a:t>
                </a:r>
                <a:r>
                  <a:rPr kumimoji="0" lang="ru-RU" sz="2000" b="1" i="0" u="none" strike="noStrike" kern="1200" cap="none" spc="0" normalizeH="0" baseline="0" noProof="0" dirty="0" err="1">
                    <a:ln>
                      <a:noFill/>
                    </a:ln>
                    <a:solidFill>
                      <a:prstClr val="white"/>
                    </a:solidFill>
                    <a:effectLst/>
                    <a:uLnTx/>
                    <a:uFillTx/>
                    <a:latin typeface="Calibri" panose="020F0502020204030204"/>
                    <a:ea typeface="+mn-ea"/>
                    <a:cs typeface="+mn-cs"/>
                  </a:rPr>
                  <a:t>заданныи</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 или обученным.</a:t>
                </a:r>
                <a:endParaRPr kumimoji="0" lang="ru-RU" alt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187779" y="1071255"/>
                <a:ext cx="8641896" cy="4181081"/>
              </a:xfrm>
              <a:prstGeom prst="rect">
                <a:avLst/>
              </a:prstGeom>
              <a:blipFill>
                <a:blip r:embed="rId2"/>
                <a:stretch>
                  <a:fillRect l="-1129" t="-1020" r="-282"/>
                </a:stretch>
              </a:blipFill>
            </p:spPr>
            <p:txBody>
              <a:bodyPr/>
              <a:lstStyle/>
              <a:p>
                <a:r>
                  <a:rPr lang="ru-RU">
                    <a:noFill/>
                  </a:rPr>
                  <a:t> </a:t>
                </a:r>
              </a:p>
            </p:txBody>
          </p:sp>
        </mc:Fallback>
      </mc:AlternateContent>
      <p:pic>
        <p:nvPicPr>
          <p:cNvPr id="9219" name="Picture 3" descr="Диаграмма модели ViT (изображение автор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https://blog.deepschool.ru/cv/vit-vision-transformer/</a:t>
            </a:r>
          </a:p>
        </p:txBody>
      </p:sp>
      <p:sp>
        <p:nvSpPr>
          <p:cNvPr id="3" name="Прямоугольник 2"/>
          <p:cNvSpPr/>
          <p:nvPr/>
        </p:nvSpPr>
        <p:spPr>
          <a:xfrm>
            <a:off x="640896" y="5412656"/>
            <a:ext cx="818877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1" u="none" strike="noStrike" kern="1200" cap="none" spc="0" normalizeH="0" baseline="0" noProof="0" dirty="0">
                <a:ln>
                  <a:noFill/>
                </a:ln>
                <a:solidFill>
                  <a:prstClr val="white"/>
                </a:solidFill>
                <a:effectLst/>
                <a:uLnTx/>
                <a:uFillTx/>
                <a:latin typeface="-apple-system"/>
                <a:ea typeface="+mn-ea"/>
                <a:cs typeface="+mn-cs"/>
              </a:rPr>
              <a:t>.</a:t>
            </a:r>
            <a:endPar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1015427" y="6565611"/>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rPr>
              <a:t>https://kazemnejad.com/blog/transformer_architecture_positional_encoding/</a:t>
            </a:r>
          </a:p>
        </p:txBody>
      </p:sp>
    </p:spTree>
    <p:extLst>
      <p:ext uri="{BB962C8B-B14F-4D97-AF65-F5344CB8AC3E}">
        <p14:creationId xmlns:p14="http://schemas.microsoft.com/office/powerpoint/2010/main" val="2384324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87880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https://sh-tsang.medium.com/review-deit-data-efficient-image-transformer-b5b6ee5357d0</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538609"/>
            <a:ext cx="6096000" cy="535531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идея дистилляции в том, чтобы кроме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ground_truth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меток подавать еще предсказания модели (учителя), хорошо обученной на рассматриваемом наборе данных.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в функцию потерь подаются вероятности (или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логиты</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то мы имеем дело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soft-distillation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(1 -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^{2} D_{KL}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Здесь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определяет вес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лосса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учителя (D_{KL} (:, :) - дивергенции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Кульбака-Лейблера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по сравнению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кроссэнтропией</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между предсказанием и истинной меткой, а температура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регулирует уверенность моделей в предсказании.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же подается предсказанный учителем класс (он может быть и ошибочным), то это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hard-distillation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Что занятно (и мне непонятно), второй способ сработал лучше.</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pic>
        <p:nvPicPr>
          <p:cNvPr id="4100" name="Picture 4" descr="https://miro.medium.com/v2/resize:fit:414/1*F-gCWtXEMsUlA10HSeQoS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456" y="2353497"/>
            <a:ext cx="3152775" cy="3895725"/>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
        <p:nvSpPr>
          <p:cNvPr id="13" name="AutoShape 6" descr="\mathcal{L} = (1 - \lambda) \mathcal{L}_{CE} (y_{pred},y_{true} ) + \lambda \tau^{2} D_{KL} (y_{pred} / \tau, y_{teacher} / \tau) "/>
          <p:cNvSpPr>
            <a:spLocks noChangeAspect="1" noChangeArrowheads="1"/>
          </p:cNvSpPr>
          <p:nvPr/>
        </p:nvSpPr>
        <p:spPr bwMode="auto">
          <a:xfrm>
            <a:off x="155575" y="-144463"/>
            <a:ext cx="4667250" cy="247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AutoShape 7" descr="\lambda"/>
          <p:cNvSpPr>
            <a:spLocks noChangeAspect="1" noChangeArrowheads="1"/>
          </p:cNvSpPr>
          <p:nvPr/>
        </p:nvSpPr>
        <p:spPr bwMode="auto">
          <a:xfrm>
            <a:off x="5984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utoShape 8" descr="D_{KL} (:, :)"/>
          <p:cNvSpPr>
            <a:spLocks noChangeAspect="1" noChangeArrowheads="1"/>
          </p:cNvSpPr>
          <p:nvPr/>
        </p:nvSpPr>
        <p:spPr bwMode="auto">
          <a:xfrm>
            <a:off x="30241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utoShape 9" descr="\tau"/>
          <p:cNvSpPr>
            <a:spLocks noChangeAspect="1" noChangeArrowheads="1"/>
          </p:cNvSpPr>
          <p:nvPr/>
        </p:nvSpPr>
        <p:spPr bwMode="auto">
          <a:xfrm>
            <a:off x="121427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utoShape 10" descr="\mathcal{L} = \frac{1}{2}\mathcal{L}_{CE} (y_{pred}, y_{true}) + \frac{1}{2} \mathcal{L}_{CE} (y_{pred}, y_{teacher})"/>
          <p:cNvSpPr>
            <a:spLocks noChangeAspect="1" noChangeArrowheads="1"/>
          </p:cNvSpPr>
          <p:nvPr/>
        </p:nvSpPr>
        <p:spPr bwMode="auto">
          <a:xfrm>
            <a:off x="134938" y="601663"/>
            <a:ext cx="3705225" cy="409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Прямоугольник 17"/>
          <p:cNvSpPr/>
          <p:nvPr/>
        </p:nvSpPr>
        <p:spPr>
          <a:xfrm>
            <a:off x="6351588" y="1494645"/>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333333"/>
                </a:solidFill>
                <a:effectLst/>
                <a:uLnTx/>
                <a:uFillTx/>
                <a:latin typeface="-apple-system"/>
                <a:ea typeface="+mn-ea"/>
                <a:cs typeface="+mn-cs"/>
              </a:rPr>
              <a:t>В качестве учителя лучше всего себя показали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RegNet</a:t>
            </a:r>
            <a:r>
              <a:rPr kumimoji="0" lang="ru-RU" sz="1800" b="0" i="0" u="none" strike="noStrike" kern="1200" cap="none" spc="0" normalizeH="0" baseline="0" noProof="0" dirty="0">
                <a:ln>
                  <a:noFill/>
                </a:ln>
                <a:solidFill>
                  <a:srgbClr val="333333"/>
                </a:solidFill>
                <a:effectLst/>
                <a:uLnTx/>
                <a:uFillTx/>
                <a:latin typeface="-apple-system"/>
                <a:ea typeface="+mn-ea"/>
                <a:cs typeface="+mn-cs"/>
              </a:rPr>
              <a:t>-ы (сверточные сети), лучше, чем более крупная модель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0" u="none" strike="noStrike" kern="1200" cap="none" spc="0" normalizeH="0" baseline="0" noProof="0" dirty="0">
                <a:ln>
                  <a:noFill/>
                </a:ln>
                <a:solidFill>
                  <a:srgbClr val="333333"/>
                </a:solidFill>
                <a:effectLst/>
                <a:uLnTx/>
                <a:uFillTx/>
                <a:latin typeface="-apple-system"/>
                <a:ea typeface="+mn-ea"/>
                <a:cs typeface="+mn-cs"/>
              </a:rPr>
              <a: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53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p:cNvSpPr/>
          <p:nvPr/>
        </p:nvSpPr>
        <p:spPr>
          <a:xfrm>
            <a:off x="9226198" y="6550223"/>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mc:Choice xmlns:a14="http://schemas.microsoft.com/office/drawing/2010/main" Requires="a14">
          <p:sp>
            <p:nvSpPr>
              <p:cNvPr id="11" name="Rectangle 3"/>
              <p:cNvSpPr>
                <a:spLocks noGrp="1" noChangeArrowheads="1"/>
              </p:cNvSpPr>
              <p:nvPr>
                <p:ph idx="1"/>
              </p:nvPr>
            </p:nvSpPr>
            <p:spPr bwMode="auto">
              <a:xfrm>
                <a:off x="139924" y="722284"/>
                <a:ext cx="6821180" cy="4689725"/>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eaLnBrk="0" fontAlgn="base" hangingPunct="0">
                  <a:lnSpc>
                    <a:spcPct val="100000"/>
                  </a:lnSpc>
                  <a:spcBef>
                    <a:spcPct val="0"/>
                  </a:spcBef>
                  <a:spcAft>
                    <a:spcPct val="0"/>
                  </a:spcAft>
                </a:pPr>
                <a:r>
                  <a:rPr lang="ru-RU" altLang="ru-RU" sz="2400" b="1" dirty="0">
                    <a:solidFill>
                      <a:schemeClr val="bg1"/>
                    </a:solidFill>
                  </a:rPr>
                  <a:t>Входное изображение</a:t>
                </a:r>
                <a:r>
                  <a:rPr lang="ru-RU" altLang="ru-RU" sz="2400" dirty="0">
                    <a:solidFill>
                      <a:schemeClr val="bg1"/>
                    </a:solidFill>
                  </a:rPr>
                  <a:t>: </a:t>
                </a:r>
                <a14:m>
                  <m:oMath xmlns:m="http://schemas.openxmlformats.org/officeDocument/2006/math">
                    <m:r>
                      <a:rPr lang="ru-RU" altLang="ru-RU" sz="2400" i="1" dirty="0">
                        <a:solidFill>
                          <a:schemeClr val="bg1"/>
                        </a:solidFill>
                        <a:latin typeface="Cambria Math" panose="02040503050406030204" pitchFamily="18" charset="0"/>
                      </a:rPr>
                      <m:t>𝑥</m:t>
                    </m:r>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𝐻</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𝑊</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sup>
                    </m:sSup>
                  </m:oMath>
                </a14:m>
                <a:endParaRPr lang="ru-RU" altLang="ru-RU" sz="2400" dirty="0">
                  <a:solidFill>
                    <a:schemeClr val="bg1"/>
                  </a:solidFill>
                </a:endParaRPr>
              </a:p>
              <a:p>
                <a:pPr eaLnBrk="0" fontAlgn="base" hangingPunct="0">
                  <a:lnSpc>
                    <a:spcPct val="100000"/>
                  </a:lnSpc>
                  <a:spcBef>
                    <a:spcPct val="0"/>
                  </a:spcBef>
                  <a:spcAft>
                    <a:spcPct val="0"/>
                  </a:spcAft>
                </a:pPr>
                <a:r>
                  <a:rPr lang="ru-RU" sz="2400" b="1" dirty="0">
                    <a:solidFill>
                      <a:schemeClr val="bg1"/>
                    </a:solidFill>
                  </a:rPr>
                  <a:t>Разбиение на </a:t>
                </a:r>
                <a:r>
                  <a:rPr lang="ru-RU" sz="2400" b="1" dirty="0" err="1">
                    <a:solidFill>
                      <a:schemeClr val="bg1"/>
                    </a:solidFill>
                  </a:rPr>
                  <a:t>патчи</a:t>
                </a:r>
                <a:r>
                  <a:rPr lang="en-US" sz="2400" b="1" dirty="0">
                    <a:solidFill>
                      <a:schemeClr val="bg1"/>
                    </a:solidFill>
                  </a:rPr>
                  <a:t> </a:t>
                </a:r>
                <a14:m>
                  <m:oMath xmlns:m="http://schemas.openxmlformats.org/officeDocument/2006/math">
                    <m:sSub>
                      <m:sSubPr>
                        <m:ctrlPr>
                          <a:rPr lang="ru-RU" altLang="ru-RU" sz="2400" i="1" dirty="0">
                            <a:solidFill>
                              <a:schemeClr val="bg1"/>
                            </a:solidFill>
                            <a:latin typeface="Cambria Math" panose="02040503050406030204" pitchFamily="18" charset="0"/>
                          </a:rPr>
                        </m:ctrlPr>
                      </m:sSubPr>
                      <m:e>
                        <m:r>
                          <a:rPr lang="ru-RU" altLang="ru-RU" sz="2400" i="1" dirty="0">
                            <a:solidFill>
                              <a:schemeClr val="bg1"/>
                            </a:solidFill>
                            <a:latin typeface="Cambria Math" panose="02040503050406030204" pitchFamily="18" charset="0"/>
                          </a:rPr>
                          <m:t>𝑥</m:t>
                        </m:r>
                      </m:e>
                      <m:sub>
                        <m:r>
                          <a:rPr lang="ru-RU" altLang="ru-RU" sz="2400" i="1" dirty="0">
                            <a:solidFill>
                              <a:schemeClr val="bg1"/>
                            </a:solidFill>
                            <a:latin typeface="Cambria Math" panose="02040503050406030204" pitchFamily="18" charset="0"/>
                          </a:rPr>
                          <m:t>𝑝</m:t>
                        </m:r>
                      </m:sub>
                    </m:sSub>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𝑁</m:t>
                        </m:r>
                        <m:r>
                          <a:rPr lang="ru-RU" altLang="ru-RU" sz="2400" i="1" dirty="0">
                            <a:solidFill>
                              <a:schemeClr val="bg1"/>
                            </a:solidFill>
                            <a:latin typeface="Cambria Math" panose="02040503050406030204" pitchFamily="18" charset="0"/>
                          </a:rPr>
                          <m:t>×</m:t>
                        </m:r>
                        <m:d>
                          <m:dPr>
                            <m:ctrlPr>
                              <a:rPr lang="ru-RU" altLang="ru-RU" sz="2400" i="1" dirty="0">
                                <a:solidFill>
                                  <a:schemeClr val="bg1"/>
                                </a:solidFill>
                                <a:latin typeface="Cambria Math" panose="02040503050406030204" pitchFamily="18" charset="0"/>
                              </a:rPr>
                            </m:ctrlPr>
                          </m:dPr>
                          <m:e>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𝑃</m:t>
                                </m:r>
                              </m:e>
                              <m:sup>
                                <m:r>
                                  <a:rPr lang="ru-RU" altLang="ru-RU" sz="2400" i="1" dirty="0">
                                    <a:solidFill>
                                      <a:schemeClr val="bg1"/>
                                    </a:solidFill>
                                    <a:latin typeface="Cambria Math" panose="02040503050406030204" pitchFamily="18" charset="0"/>
                                  </a:rPr>
                                  <m:t>2</m:t>
                                </m:r>
                              </m:sup>
                            </m:sSup>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e>
                        </m:d>
                      </m:sup>
                    </m:sSup>
                  </m:oMath>
                </a14:m>
                <a:endParaRPr lang="en-US" sz="2400" b="1"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Размер </a:t>
                </a:r>
                <a:r>
                  <a:rPr lang="ru-RU" altLang="ru-RU" b="1" dirty="0" err="1">
                    <a:solidFill>
                      <a:schemeClr val="bg1"/>
                    </a:solidFill>
                  </a:rPr>
                  <a:t>патча</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oMath>
                </a14:m>
                <a:endParaRPr lang="ru-RU" altLang="ru-RU"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Количество </a:t>
                </a:r>
                <a:r>
                  <a:rPr lang="ru-RU" altLang="ru-RU" b="1" dirty="0" err="1">
                    <a:solidFill>
                      <a:schemeClr val="bg1"/>
                    </a:solidFill>
                  </a:rPr>
                  <a:t>патчей</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 = </m:t>
                    </m:r>
                    <m:r>
                      <a:rPr lang="ru-RU" altLang="ru-RU" i="1" dirty="0">
                        <a:solidFill>
                          <a:schemeClr val="bg1"/>
                        </a:solidFill>
                        <a:latin typeface="Cambria Math" panose="02040503050406030204" pitchFamily="18" charset="0"/>
                      </a:rPr>
                      <m:t>𝐻𝑊</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²</m:t>
                    </m:r>
                  </m:oMath>
                </a14:m>
                <a:endParaRPr lang="ru-RU" altLang="ru-RU" dirty="0">
                  <a:solidFill>
                    <a:schemeClr val="bg1"/>
                  </a:solidFill>
                </a:endParaRPr>
              </a:p>
              <a:p>
                <a:pPr eaLnBrk="0" fontAlgn="base" hangingPunct="0">
                  <a:lnSpc>
                    <a:spcPct val="100000"/>
                  </a:lnSpc>
                  <a:spcBef>
                    <a:spcPct val="0"/>
                  </a:spcBef>
                  <a:spcAft>
                    <a:spcPct val="0"/>
                  </a:spcAft>
                </a:pPr>
                <a:r>
                  <a:rPr lang="ru-RU" altLang="ru-RU" sz="2200" b="1" dirty="0">
                    <a:solidFill>
                      <a:schemeClr val="bg1"/>
                    </a:solidFill>
                  </a:rPr>
                  <a:t>Векторизация </a:t>
                </a:r>
                <a:r>
                  <a:rPr lang="ru-RU" altLang="ru-RU" sz="2200" b="1" dirty="0" err="1">
                    <a:solidFill>
                      <a:schemeClr val="bg1"/>
                    </a:solidFill>
                  </a:rPr>
                  <a:t>патча</a:t>
                </a:r>
                <a:r>
                  <a:rPr lang="ru-RU" altLang="ru-RU" sz="2200" dirty="0">
                    <a:solidFill>
                      <a:schemeClr val="bg1"/>
                    </a:solidFill>
                  </a:rPr>
                  <a:t>: </a:t>
                </a:r>
                <a:r>
                  <a:rPr lang="ru-RU" sz="2200" dirty="0">
                    <a:solidFill>
                      <a:schemeClr val="bg1"/>
                    </a:solidFill>
                  </a:rPr>
                  <a:t> каждый </a:t>
                </a:r>
                <a:r>
                  <a:rPr lang="ru-RU" sz="2200" dirty="0" err="1">
                    <a:solidFill>
                      <a:schemeClr val="bg1"/>
                    </a:solidFill>
                  </a:rPr>
                  <a:t>патч</a:t>
                </a:r>
                <a:r>
                  <a:rPr lang="ru-RU" sz="2200" dirty="0">
                    <a:solidFill>
                      <a:schemeClr val="bg1"/>
                    </a:solidFill>
                  </a:rPr>
                  <a:t> преобразуется в вектор фиксированной размерности </a:t>
                </a: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dirty="0">
                  <a:solidFill>
                    <a:schemeClr val="bg1"/>
                  </a:solidFill>
                </a:endParaRPr>
              </a:p>
              <a:p>
                <a:pPr marL="523875" lvl="1" indent="-342900" eaLnBrk="0" fontAlgn="base" hangingPunct="0">
                  <a:lnSpc>
                    <a:spcPct val="100000"/>
                  </a:lnSpc>
                  <a:spcBef>
                    <a:spcPct val="0"/>
                  </a:spcBef>
                  <a:spcAft>
                    <a:spcPct val="0"/>
                  </a:spcAft>
                </a:pPr>
                <a:r>
                  <a:rPr lang="ru-RU" altLang="ru-RU" sz="2200" b="1" dirty="0">
                    <a:solidFill>
                      <a:schemeClr val="bg1"/>
                    </a:solidFill>
                  </a:rPr>
                  <a:t>Линейная проекция</a:t>
                </a:r>
                <a:r>
                  <a:rPr lang="ru-RU" altLang="ru-RU" sz="2200" dirty="0">
                    <a:solidFill>
                      <a:schemeClr val="bg1"/>
                    </a:solidFill>
                  </a:rPr>
                  <a:t>: Встраивание </a:t>
                </a:r>
                <a:r>
                  <a:rPr lang="ru-RU" altLang="ru-RU" sz="2200" dirty="0" err="1">
                    <a:solidFill>
                      <a:schemeClr val="bg1"/>
                    </a:solidFill>
                  </a:rPr>
                  <a:t>патча</a:t>
                </a:r>
                <a:r>
                  <a:rPr lang="ru-RU" altLang="ru-RU" sz="2200" dirty="0">
                    <a:solidFill>
                      <a:schemeClr val="bg1"/>
                    </a:solidFill>
                  </a:rPr>
                  <a:t> в заданную размерность</a:t>
                </a:r>
                <a:r>
                  <a:rPr lang="en-US" altLang="ru-RU" sz="2200" dirty="0">
                    <a:solidFill>
                      <a:schemeClr val="bg1"/>
                    </a:solidFill>
                  </a:rPr>
                  <a:t> </a:t>
                </a:r>
                <a14:m>
                  <m:oMath xmlns:m="http://schemas.openxmlformats.org/officeDocument/2006/math">
                    <m:r>
                      <a:rPr lang="en-US" altLang="ru-RU" sz="2200" i="1" dirty="0">
                        <a:solidFill>
                          <a:schemeClr val="bg1"/>
                        </a:solidFill>
                        <a:latin typeface="Cambria Math" panose="02040503050406030204" pitchFamily="18" charset="0"/>
                      </a:rPr>
                      <m:t>h</m:t>
                    </m:r>
                    <m:r>
                      <a:rPr lang="en-US" altLang="ru-RU" sz="2200" dirty="0">
                        <a:solidFill>
                          <a:schemeClr val="bg1"/>
                        </a:solidFill>
                        <a:latin typeface="Cambria Math" panose="02040503050406030204" pitchFamily="18" charset="0"/>
                      </a:rPr>
                      <m:t>:</m:t>
                    </m:r>
                  </m:oMath>
                </a14:m>
                <a:r>
                  <a:rPr lang="ru-RU" altLang="ru-RU" sz="2200" dirty="0">
                    <a:solidFill>
                      <a:schemeClr val="bg1"/>
                    </a:solidFill>
                  </a:rPr>
                  <a:t>  </a:t>
                </a:r>
                <a14:m>
                  <m:oMath xmlns:m="http://schemas.openxmlformats.org/officeDocument/2006/math">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i="1" dirty="0">
                  <a:solidFill>
                    <a:schemeClr val="bg1"/>
                  </a:solidFill>
                </a:endParaRPr>
              </a:p>
              <a:p>
                <a:pPr marL="523875" lvl="1" indent="-342900" eaLnBrk="0" fontAlgn="base" hangingPunct="0">
                  <a:lnSpc>
                    <a:spcPct val="100000"/>
                  </a:lnSpc>
                  <a:spcBef>
                    <a:spcPct val="0"/>
                  </a:spcBef>
                  <a:spcAft>
                    <a:spcPct val="0"/>
                  </a:spcAft>
                </a:pPr>
                <a:r>
                  <a:rPr lang="ru-RU" altLang="ru-RU" sz="2200" b="1" dirty="0" err="1">
                    <a:solidFill>
                      <a:schemeClr val="bg1"/>
                    </a:solidFill>
                  </a:rPr>
                  <a:t>Токен</a:t>
                </a:r>
                <a:r>
                  <a:rPr lang="ru-RU" altLang="ru-RU" sz="2200" b="1" dirty="0">
                    <a:solidFill>
                      <a:schemeClr val="bg1"/>
                    </a:solidFill>
                  </a:rPr>
                  <a:t> класса</a:t>
                </a:r>
                <a:r>
                  <a:rPr lang="ru-RU" altLang="ru-RU" sz="2200" i="1" dirty="0">
                    <a:solidFill>
                      <a:schemeClr val="bg1"/>
                    </a:solidFill>
                  </a:rPr>
                  <a:t>: </a:t>
                </a:r>
                <a:r>
                  <a:rPr lang="ru-RU" altLang="ru-RU" sz="2200" dirty="0">
                    <a:solidFill>
                      <a:schemeClr val="bg1"/>
                    </a:solidFill>
                  </a:rPr>
                  <a:t>добавляется специальный </a:t>
                </a:r>
                <a:r>
                  <a:rPr lang="ru-RU" altLang="ru-RU" sz="2200" dirty="0" err="1">
                    <a:solidFill>
                      <a:schemeClr val="bg1"/>
                    </a:solidFill>
                  </a:rPr>
                  <a:t>токен</a:t>
                </a:r>
                <a:r>
                  <a:rPr lang="ru-RU" altLang="ru-RU" sz="2200" dirty="0">
                    <a:solidFill>
                      <a:schemeClr val="bg1"/>
                    </a:solidFill>
                  </a:rPr>
                  <a:t> для агрегации информации</a:t>
                </a:r>
                <a:r>
                  <a:rPr lang="ru-RU" altLang="ru-RU" sz="2200" i="1"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m:t>
                    </m:r>
                  </m:oMath>
                </a14:m>
                <a:endParaRPr lang="ru-RU" altLang="ru-RU" sz="2200" i="1" dirty="0">
                  <a:solidFill>
                    <a:schemeClr val="bg1"/>
                  </a:solidFill>
                </a:endParaRPr>
              </a:p>
              <a:p>
                <a:pPr lvl="1" eaLnBrk="0" fontAlgn="base" hangingPunct="0">
                  <a:lnSpc>
                    <a:spcPct val="100000"/>
                  </a:lnSpc>
                  <a:spcBef>
                    <a:spcPct val="0"/>
                  </a:spcBef>
                  <a:spcAft>
                    <a:spcPct val="0"/>
                  </a:spcAft>
                </a:pPr>
                <a:endParaRPr lang="ru-RU" altLang="ru-RU" dirty="0">
                  <a:solidFill>
                    <a:schemeClr val="bg1"/>
                  </a:solidFill>
                </a:endParaRPr>
              </a:p>
              <a:p>
                <a:pPr eaLnBrk="0" fontAlgn="base" hangingPunct="0">
                  <a:lnSpc>
                    <a:spcPct val="100000"/>
                  </a:lnSpc>
                  <a:spcBef>
                    <a:spcPct val="0"/>
                  </a:spcBef>
                  <a:spcAft>
                    <a:spcPct val="0"/>
                  </a:spcAft>
                </a:pPr>
                <a:endParaRPr lang="ru-RU" altLang="ru-RU" sz="2400" dirty="0">
                  <a:solidFill>
                    <a:schemeClr val="bg1"/>
                  </a:solidFill>
                </a:endParaRPr>
              </a:p>
            </p:txBody>
          </p:sp>
        </mc:Choice>
        <mc:Fallback>
          <p:sp>
            <p:nvSpPr>
              <p:cNvPr id="11" name="Rectangle 3"/>
              <p:cNvSpPr>
                <a:spLocks noGrp="1" noRot="1" noChangeAspect="1" noMove="1" noResize="1" noEditPoints="1" noAdjustHandles="1" noChangeArrowheads="1" noChangeShapeType="1" noTextEdit="1"/>
              </p:cNvSpPr>
              <p:nvPr>
                <p:ph idx="1"/>
              </p:nvPr>
            </p:nvSpPr>
            <p:spPr bwMode="auto">
              <a:xfrm>
                <a:off x="139924" y="722284"/>
                <a:ext cx="6821180" cy="4689725"/>
              </a:xfrm>
              <a:prstGeom prst="rect">
                <a:avLst/>
              </a:prstGeom>
              <a:blipFill>
                <a:blip r:embed="rId3"/>
                <a:stretch>
                  <a:fillRect l="-2592" r="-2770"/>
                </a:stretch>
              </a:blipFill>
              <a:ln>
                <a:noFill/>
              </a:ln>
              <a:effectLst/>
            </p:spPr>
            <p:txBody>
              <a:bodyPr/>
              <a:lstStyle/>
              <a:p>
                <a:r>
                  <a:rPr lang="ru-RU">
                    <a:noFill/>
                  </a:rPr>
                  <a:t> </a:t>
                </a:r>
              </a:p>
            </p:txBody>
          </p:sp>
        </mc:Fallback>
      </mc:AlternateContent>
      <p:pic>
        <p:nvPicPr>
          <p:cNvPr id="3" name="Рисунок 2"/>
          <p:cNvPicPr>
            <a:picLocks noChangeAspect="1"/>
          </p:cNvPicPr>
          <p:nvPr/>
        </p:nvPicPr>
        <p:blipFill rotWithShape="1">
          <a:blip r:embed="rId4"/>
          <a:srcRect l="5290" t="17273" r="17051" b="11211"/>
          <a:stretch/>
        </p:blipFill>
        <p:spPr>
          <a:xfrm>
            <a:off x="6961104" y="865158"/>
            <a:ext cx="5194999" cy="4070717"/>
          </a:xfrm>
          <a:prstGeom prst="roundRect">
            <a:avLst>
              <a:gd name="adj" fmla="val 119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Прямоугольник 3"/>
          <p:cNvSpPr/>
          <p:nvPr/>
        </p:nvSpPr>
        <p:spPr>
          <a:xfrm>
            <a:off x="4268098" y="6534834"/>
            <a:ext cx="4749570" cy="338554"/>
          </a:xfrm>
          <a:prstGeom prst="rect">
            <a:avLst/>
          </a:prstGeom>
        </p:spPr>
        <p:txBody>
          <a:bodyPr wrap="none">
            <a:spAutoFit/>
          </a:bodyPr>
          <a:lstStyle/>
          <a:p>
            <a:r>
              <a:rPr lang="ru-RU" sz="1600" dirty="0">
                <a:solidFill>
                  <a:schemeClr val="bg1"/>
                </a:solidFill>
              </a:rPr>
              <a:t>https://cs231n.stanford.edu/slides/2025/lecture_8.pdf</a:t>
            </a:r>
          </a:p>
        </p:txBody>
      </p:sp>
      <mc:AlternateContent xmlns:mc="http://schemas.openxmlformats.org/markup-compatibility/2006" xmlns:a14="http://schemas.microsoft.com/office/drawing/2010/main">
        <mc:Choice Requires="a14">
          <p:sp>
            <p:nvSpPr>
              <p:cNvPr id="10" name="Прямоугольник 9"/>
              <p:cNvSpPr/>
              <p:nvPr/>
            </p:nvSpPr>
            <p:spPr>
              <a:xfrm>
                <a:off x="1448122" y="4774287"/>
                <a:ext cx="5639952" cy="1760547"/>
              </a:xfrm>
              <a:prstGeom prst="rect">
                <a:avLst/>
              </a:prstGeom>
            </p:spPr>
            <p:txBody>
              <a:bodyPr wrap="square">
                <a:spAutoFit/>
              </a:bodyPr>
              <a:lstStyle/>
              <a:p>
                <a:r>
                  <a:rPr lang="ru-RU" dirty="0">
                    <a:solidFill>
                      <a:schemeClr val="bg1"/>
                    </a:solidFill>
                    <a:latin typeface="-apple-system"/>
                  </a:rPr>
                  <a:t>Входное изображение размером </a:t>
                </a:r>
                <a:r>
                  <a:rPr lang="ru-RU" b="1" dirty="0">
                    <a:solidFill>
                      <a:schemeClr val="bg1"/>
                    </a:solidFill>
                    <a:latin typeface="-apple-system"/>
                  </a:rPr>
                  <a:t>224×224×3</a:t>
                </a:r>
                <a:r>
                  <a:rPr lang="ru-RU" dirty="0">
                    <a:solidFill>
                      <a:schemeClr val="bg1"/>
                    </a:solidFill>
                    <a:latin typeface="-apple-system"/>
                  </a:rPr>
                  <a:t> :</a:t>
                </a:r>
              </a:p>
              <a:p>
                <a:pPr marL="285750" indent="-285750">
                  <a:buFont typeface="Arial" panose="020B0604020202020204" pitchFamily="34" charset="0"/>
                  <a:buChar char="•"/>
                </a:pPr>
                <a:r>
                  <a:rPr lang="ru-RU" dirty="0">
                    <a:solidFill>
                      <a:schemeClr val="bg1"/>
                    </a:solidFill>
                  </a:rPr>
                  <a:t>Размер </a:t>
                </a:r>
                <a:r>
                  <a:rPr lang="ru-RU" dirty="0" err="1">
                    <a:solidFill>
                      <a:schemeClr val="bg1"/>
                    </a:solidFill>
                  </a:rPr>
                  <a:t>патча</a:t>
                </a:r>
                <a:r>
                  <a:rPr lang="ru-RU" dirty="0">
                    <a:solidFill>
                      <a:schemeClr val="bg1"/>
                    </a:solidFill>
                  </a:rPr>
                  <a:t> </a:t>
                </a:r>
                <a14:m>
                  <m:oMath xmlns:m="http://schemas.openxmlformats.org/officeDocument/2006/math">
                    <m:r>
                      <a:rPr lang="en-US" i="1" dirty="0">
                        <a:solidFill>
                          <a:schemeClr val="bg1"/>
                        </a:solidFill>
                        <a:latin typeface="Cambria Math" panose="02040503050406030204" pitchFamily="18" charset="0"/>
                      </a:rPr>
                      <m:t>𝑝</m:t>
                    </m:r>
                  </m:oMath>
                </a14:m>
                <a:r>
                  <a:rPr lang="ru-RU" dirty="0">
                    <a:solidFill>
                      <a:schemeClr val="bg1"/>
                    </a:solidFill>
                  </a:rPr>
                  <a:t>: </a:t>
                </a:r>
                <a:r>
                  <a:rPr lang="ru-RU" b="1" dirty="0" smtClean="0">
                    <a:solidFill>
                      <a:schemeClr val="bg1"/>
                    </a:solidFill>
                  </a:rPr>
                  <a:t>16×16х3 (768)</a:t>
                </a:r>
                <a:endParaRPr lang="ru-RU" dirty="0">
                  <a:solidFill>
                    <a:schemeClr val="bg1"/>
                  </a:solidFill>
                </a:endParaRPr>
              </a:p>
              <a:p>
                <a:pPr marL="285750" indent="-285750">
                  <a:buFont typeface="Arial" panose="020B0604020202020204" pitchFamily="34" charset="0"/>
                  <a:buChar char="•"/>
                </a:pPr>
                <a:r>
                  <a:rPr lang="ru-RU" dirty="0">
                    <a:solidFill>
                      <a:schemeClr val="bg1"/>
                    </a:solidFill>
                  </a:rPr>
                  <a:t>Количество </a:t>
                </a:r>
                <a:r>
                  <a:rPr lang="ru-RU" dirty="0" err="1">
                    <a:solidFill>
                      <a:schemeClr val="bg1"/>
                    </a:solidFill>
                  </a:rPr>
                  <a:t>патчей</a:t>
                </a:r>
                <a:r>
                  <a:rPr lang="ru-RU" dirty="0">
                    <a:solidFill>
                      <a:schemeClr val="bg1"/>
                    </a:solidFill>
                  </a:rPr>
                  <a:t>: </a:t>
                </a:r>
                <a:r>
                  <a:rPr lang="ru-RU" b="1" dirty="0">
                    <a:solidFill>
                      <a:schemeClr val="bg1"/>
                    </a:solidFill>
                  </a:rPr>
                  <a:t>N =</a:t>
                </a:r>
                <a:r>
                  <a:rPr lang="en-US" b="1" dirty="0">
                    <a:solidFill>
                      <a:schemeClr val="bg1"/>
                    </a:solidFill>
                  </a:rPr>
                  <a:t> </a:t>
                </a:r>
                <a14:m>
                  <m:oMath xmlns:m="http://schemas.openxmlformats.org/officeDocument/2006/math">
                    <m:sSup>
                      <m:sSupPr>
                        <m:ctrlPr>
                          <a:rPr lang="en-US" b="1" i="1" dirty="0">
                            <a:solidFill>
                              <a:schemeClr val="bg1"/>
                            </a:solidFill>
                            <a:latin typeface="Cambria Math" panose="02040503050406030204" pitchFamily="18" charset="0"/>
                          </a:rPr>
                        </m:ctrlPr>
                      </m:sSupPr>
                      <m:e>
                        <m:r>
                          <a:rPr lang="en-US" b="1" i="1" dirty="0">
                            <a:solidFill>
                              <a:schemeClr val="bg1"/>
                            </a:solidFill>
                            <a:latin typeface="Cambria Math" panose="02040503050406030204" pitchFamily="18" charset="0"/>
                          </a:rPr>
                          <m:t>𝒑</m:t>
                        </m:r>
                      </m:e>
                      <m:sup>
                        <m:r>
                          <a:rPr lang="en-US" b="1" i="1" dirty="0">
                            <a:solidFill>
                              <a:schemeClr val="bg1"/>
                            </a:solidFill>
                            <a:latin typeface="Cambria Math" panose="02040503050406030204" pitchFamily="18" charset="0"/>
                          </a:rPr>
                          <m:t>𝟐</m:t>
                        </m:r>
                      </m:sup>
                    </m:sSup>
                  </m:oMath>
                </a14:m>
                <a:r>
                  <a:rPr lang="en-US" b="1" dirty="0">
                    <a:solidFill>
                      <a:schemeClr val="bg1"/>
                    </a:solidFill>
                  </a:rPr>
                  <a:t>=</a:t>
                </a:r>
                <a:r>
                  <a:rPr lang="ru-RU" b="1" dirty="0">
                    <a:solidFill>
                      <a:schemeClr val="bg1"/>
                    </a:solidFill>
                  </a:rPr>
                  <a:t> (224/16)² = 196</a:t>
                </a:r>
                <a:endParaRPr lang="ru-RU" dirty="0">
                  <a:solidFill>
                    <a:schemeClr val="bg1"/>
                  </a:solidFill>
                </a:endParaRPr>
              </a:p>
              <a:p>
                <a:pPr marL="285750" indent="-285750">
                  <a:buFont typeface="Arial" panose="020B0604020202020204" pitchFamily="34" charset="0"/>
                  <a:buChar char="•"/>
                </a:pPr>
                <a:r>
                  <a:rPr lang="ru-RU" dirty="0">
                    <a:solidFill>
                      <a:schemeClr val="bg1"/>
                    </a:solidFill>
                  </a:rPr>
                  <a:t>Размерность встраивания: </a:t>
                </a:r>
                <a:r>
                  <a:rPr lang="en-US" b="1" dirty="0">
                    <a:solidFill>
                      <a:schemeClr val="bg1"/>
                    </a:solidFill>
                  </a:rPr>
                  <a:t>h</a:t>
                </a:r>
                <a:r>
                  <a:rPr lang="ru-RU" b="1" dirty="0">
                    <a:solidFill>
                      <a:schemeClr val="bg1"/>
                    </a:solidFill>
                  </a:rPr>
                  <a:t> = 768</a:t>
                </a:r>
                <a:endParaRPr lang="ru-RU" dirty="0">
                  <a:solidFill>
                    <a:schemeClr val="bg1"/>
                  </a:solidFill>
                </a:endParaRPr>
              </a:p>
              <a:p>
                <a:pPr marL="285750" indent="-285750">
                  <a:buFont typeface="Arial" panose="020B0604020202020204" pitchFamily="34" charset="0"/>
                  <a:buChar char="•"/>
                </a:pPr>
                <a:r>
                  <a:rPr lang="ru-RU" dirty="0">
                    <a:solidFill>
                      <a:schemeClr val="bg1"/>
                    </a:solidFill>
                  </a:rPr>
                  <a:t>Итоговая размерность: </a:t>
                </a:r>
                <a:r>
                  <a:rPr lang="ru-RU" b="1" dirty="0">
                    <a:solidFill>
                      <a:schemeClr val="bg1"/>
                    </a:solidFill>
                  </a:rPr>
                  <a:t>[197, 768]</a:t>
                </a:r>
                <a:r>
                  <a:rPr lang="ru-RU" dirty="0">
                    <a:solidFill>
                      <a:schemeClr val="bg1"/>
                    </a:solidFill>
                  </a:rPr>
                  <a:t> </a:t>
                </a:r>
                <a:br>
                  <a:rPr lang="ru-RU" dirty="0">
                    <a:solidFill>
                      <a:schemeClr val="bg1"/>
                    </a:solidFill>
                  </a:rPr>
                </a:br>
                <a:r>
                  <a:rPr lang="ru-RU" dirty="0">
                    <a:solidFill>
                      <a:schemeClr val="bg1"/>
                    </a:solidFill>
                  </a:rPr>
                  <a:t>(196 </a:t>
                </a:r>
                <a:r>
                  <a:rPr lang="ru-RU" dirty="0" err="1">
                    <a:solidFill>
                      <a:schemeClr val="bg1"/>
                    </a:solidFill>
                  </a:rPr>
                  <a:t>патчей</a:t>
                </a:r>
                <a:r>
                  <a:rPr lang="ru-RU" dirty="0">
                    <a:solidFill>
                      <a:schemeClr val="bg1"/>
                    </a:solidFill>
                  </a:rPr>
                  <a:t> + 1 </a:t>
                </a:r>
                <a:r>
                  <a:rPr lang="ru-RU" dirty="0" err="1">
                    <a:solidFill>
                      <a:schemeClr val="bg1"/>
                    </a:solidFill>
                  </a:rPr>
                  <a:t>токен</a:t>
                </a:r>
                <a:r>
                  <a:rPr lang="ru-RU" dirty="0">
                    <a:solidFill>
                      <a:schemeClr val="bg1"/>
                    </a:solidFill>
                  </a:rPr>
                  <a:t> класса)</a:t>
                </a: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1448122" y="4774287"/>
                <a:ext cx="5639952" cy="1760547"/>
              </a:xfrm>
              <a:prstGeom prst="rect">
                <a:avLst/>
              </a:prstGeom>
              <a:blipFill>
                <a:blip r:embed="rId6"/>
                <a:stretch>
                  <a:fillRect l="-973" t="-1730" b="-4498"/>
                </a:stretch>
              </a:blipFill>
            </p:spPr>
            <p:txBody>
              <a:bodyPr/>
              <a:lstStyle/>
              <a:p>
                <a:r>
                  <a:rPr lang="ru-RU">
                    <a:noFill/>
                  </a:rPr>
                  <a:t> </a:t>
                </a:r>
              </a:p>
            </p:txBody>
          </p:sp>
        </mc:Fallback>
      </mc:AlternateContent>
      <p:pic>
        <p:nvPicPr>
          <p:cNvPr id="8" name="Рисунок 7"/>
          <p:cNvPicPr>
            <a:picLocks noChangeAspect="1"/>
          </p:cNvPicPr>
          <p:nvPr/>
        </p:nvPicPr>
        <p:blipFill rotWithShape="1">
          <a:blip r:embed="rId4"/>
          <a:srcRect l="33037" t="86276" r="-54" b="-2899"/>
          <a:stretch/>
        </p:blipFill>
        <p:spPr>
          <a:xfrm>
            <a:off x="7673003" y="5028033"/>
            <a:ext cx="4483100" cy="946192"/>
          </a:xfrm>
          <a:prstGeom prst="rect">
            <a:avLst/>
          </a:prstGeom>
        </p:spPr>
      </p:pic>
    </p:spTree>
    <p:extLst>
      <p:ext uri="{BB962C8B-B14F-4D97-AF65-F5344CB8AC3E}">
        <p14:creationId xmlns:p14="http://schemas.microsoft.com/office/powerpoint/2010/main" val="21700382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https://habr.com/ru/articles/599677/</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4" y="1538609"/>
            <a:ext cx="11549671"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основной проблемой трансформеров в исходной постановке является подверженность переобучению</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Label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smoothing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Правильной метке дается вероятность  , а остальная вероятность  распределяется равномерно между остальными классами.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Rand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Выбирается некоторое множество преобразований, из которых случайным образом для каждого примера применяется какое-то количество из них с некоторой вероятностью и параметрами.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Stochastic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Depth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Так как в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трансформерах</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есть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skip-connections</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 некоторой вероятностью можно проигнорировать выход блока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энкодера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подать просто выход прошлого слоя вперед.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смешивает две картинки и соответствующие им целевые метки в классификации.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вставляет уменьшенную версию одной картинки поверх другой и целевая метка классификации берется как смесь меток для каждого класса, причем доля класса пропорциональна занимаемой площади.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Repeated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Прогонять через аугментации можно не только лишь один, но и большее количество раз.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Erasing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Из картинки вырезается некоторая область случайным образом.</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Tree>
    <p:extLst>
      <p:ext uri="{BB962C8B-B14F-4D97-AF65-F5344CB8AC3E}">
        <p14:creationId xmlns:p14="http://schemas.microsoft.com/office/powerpoint/2010/main" val="95872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45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XCiT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XCA (Cross-covariance) блок в XCiT и различие между Self-Attention и Cross-Covariance Att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75" y="2517747"/>
            <a:ext cx="5724158" cy="271530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Tree>
    <p:extLst>
      <p:ext uri="{BB962C8B-B14F-4D97-AF65-F5344CB8AC3E}">
        <p14:creationId xmlns:p14="http://schemas.microsoft.com/office/powerpoint/2010/main" val="1507584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519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62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C Better Vision Transformer via Token Pooling and Attention Sharing  </a:t>
            </a:r>
            <a:r>
              <a:rPr lang="en-US" sz="4800" b="1" dirty="0" err="1">
                <a:solidFill>
                  <a:schemeClr val="bg1"/>
                </a:solidFill>
              </a:rPr>
              <a:t>ut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en-US" sz="2400" dirty="0">
                <a:solidFill>
                  <a:schemeClr val="bg1"/>
                </a:solidFill>
                <a:latin typeface="-apple-system"/>
              </a:rPr>
              <a:t> </a:t>
            </a:r>
            <a:r>
              <a:rPr lang="ru-RU" sz="2400" dirty="0">
                <a:solidFill>
                  <a:schemeClr val="bg1"/>
                </a:solidFill>
                <a:latin typeface="-apple-system"/>
              </a:rPr>
              <a:t> качестве основных результатов данной статьи следует отметить:</a:t>
            </a:r>
          </a:p>
          <a:p>
            <a:r>
              <a:rPr lang="ru-RU" sz="2400" dirty="0">
                <a:solidFill>
                  <a:schemeClr val="bg1"/>
                </a:solidFill>
                <a:latin typeface="-apple-system"/>
              </a:rPr>
              <a:t>Механизм уменьшения количества </a:t>
            </a:r>
            <a:r>
              <a:rPr lang="ru-RU" sz="2400" dirty="0" err="1">
                <a:solidFill>
                  <a:schemeClr val="bg1"/>
                </a:solidFill>
                <a:latin typeface="-apple-system"/>
              </a:rPr>
              <a:t>токенов</a:t>
            </a:r>
            <a:r>
              <a:rPr lang="ru-RU" sz="2400" dirty="0">
                <a:solidFill>
                  <a:schemeClr val="bg1"/>
                </a:solidFill>
                <a:latin typeface="-apple-system"/>
              </a:rPr>
              <a:t> с увеличением глубины сети</a:t>
            </a:r>
          </a:p>
          <a:p>
            <a:r>
              <a:rPr lang="ru-RU" sz="2400" dirty="0" err="1">
                <a:solidFill>
                  <a:schemeClr val="bg1"/>
                </a:solidFill>
                <a:latin typeface="-apple-system"/>
              </a:rPr>
              <a:t>Переиспользование</a:t>
            </a:r>
            <a:r>
              <a:rPr lang="ru-RU" sz="2400" dirty="0">
                <a:solidFill>
                  <a:schemeClr val="bg1"/>
                </a:solidFill>
                <a:latin typeface="-apple-system"/>
              </a:rPr>
              <a:t> одного и того же </a:t>
            </a:r>
            <a:r>
              <a:rPr lang="ru-RU" sz="2400" dirty="0" err="1">
                <a:solidFill>
                  <a:schemeClr val="bg1"/>
                </a:solidFill>
                <a:latin typeface="-apple-system"/>
              </a:rPr>
              <a:t>attention</a:t>
            </a:r>
            <a:r>
              <a:rPr lang="ru-RU" sz="2400" dirty="0">
                <a:solidFill>
                  <a:schemeClr val="bg1"/>
                </a:solidFill>
                <a:latin typeface="-apple-system"/>
              </a:rPr>
              <a:t> в нескольких последовательных блоках </a:t>
            </a:r>
            <a:r>
              <a:rPr lang="ru-RU" sz="2400" dirty="0" err="1">
                <a:solidFill>
                  <a:schemeClr val="bg1"/>
                </a:solidFill>
                <a:latin typeface="-apple-system"/>
              </a:rPr>
              <a:t>трансформера</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pic>
        <p:nvPicPr>
          <p:cNvPr id="8194" name="Picture 2" descr="Структура PS-ViT. После каждого блока количество токенов уменьшается вдво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314" y="3221807"/>
            <a:ext cx="7960632" cy="239329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82866" y="3216591"/>
            <a:ext cx="5152571" cy="8402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в PS-</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ViT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статье авторы рассматривают разные стратегии модификации архитектуры (взяв за основу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DeiT-Tiny</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и сохраняя примерно то же количество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FLOPs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глубины сети (количества блоков) при сохранении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неизменной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при том же количестве блоков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 то, и то сработало достаточно неплохо, но увеличение ширины несколько лучше. Кроме того, авторы рассматривают два варианта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первом случае, где классификация осуществляется через [CLS]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токен</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1x1 меняет размерность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а затем проводится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MaxPooling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Эта стратегия называется PSViT-1D.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другом случае для классификации используется результат усреднения последней карты активации и для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strided</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с шагом 2. Этот подход, называемый PSViT-2D, работает даже немного лучше.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02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VOLO (Vision </a:t>
            </a:r>
            <a:r>
              <a:rPr lang="en-US" sz="4800" b="1" dirty="0" err="1">
                <a:solidFill>
                  <a:schemeClr val="bg1"/>
                </a:solidFill>
              </a:rPr>
              <a:t>Outlooker</a:t>
            </a:r>
            <a:r>
              <a:rPr lang="en-US" sz="4800" b="1" dirty="0">
                <a:solidFill>
                  <a:schemeClr val="bg1"/>
                </a:solidFill>
              </a:rPr>
              <a:t> for Visual Recognition)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000" dirty="0"/>
              <a:t>Блок </a:t>
            </a:r>
            <a:r>
              <a:rPr lang="ru-RU" sz="2000" dirty="0" err="1"/>
              <a:t>энкодера</a:t>
            </a:r>
            <a:r>
              <a:rPr lang="ru-RU" sz="2000" dirty="0"/>
              <a:t> имеет стандартный вид:</a:t>
            </a:r>
          </a:p>
          <a:p>
            <a:r>
              <a:rPr lang="ru-RU" sz="2000" dirty="0"/>
              <a:t> </a:t>
            </a:r>
          </a:p>
          <a:p>
            <a:r>
              <a:rPr lang="ru-RU" sz="2000" dirty="0"/>
              <a:t>Здесь  - это </a:t>
            </a:r>
            <a:r>
              <a:rPr lang="ru-RU" sz="2000" dirty="0" err="1"/>
              <a:t>LayerNorm</a:t>
            </a:r>
            <a:r>
              <a:rPr lang="ru-RU" sz="2000" dirty="0"/>
              <a:t>, а вот что действительно интересно, так это операция  Делается она следующим образом (C - число каналов, K - размер ядра свертки):</a:t>
            </a:r>
          </a:p>
          <a:p>
            <a:r>
              <a:rPr lang="ru-RU" sz="2000" dirty="0"/>
              <a:t>1.	Линейный слой </a:t>
            </a:r>
            <a:r>
              <a:rPr lang="ru-RU" sz="2000" dirty="0" err="1"/>
              <a:t>nn.Linear</a:t>
            </a:r>
            <a:r>
              <a:rPr lang="ru-RU" sz="2000" dirty="0"/>
              <a:t>(C, K ** 4) для каждого пикселя из </a:t>
            </a:r>
            <a:r>
              <a:rPr lang="ru-RU" sz="2000" dirty="0" err="1"/>
              <a:t>feature</a:t>
            </a:r>
            <a:r>
              <a:rPr lang="ru-RU" sz="2000" dirty="0"/>
              <a:t> </a:t>
            </a:r>
            <a:r>
              <a:rPr lang="ru-RU" sz="2000" dirty="0" err="1"/>
              <a:t>map</a:t>
            </a:r>
            <a:r>
              <a:rPr lang="ru-RU" sz="2000" dirty="0"/>
              <a:t> создает вектор размерности K ** 4.</a:t>
            </a:r>
          </a:p>
          <a:p>
            <a:r>
              <a:rPr lang="ru-RU" sz="2000" dirty="0"/>
              <a:t>2.	Полученный вектор </a:t>
            </a:r>
            <a:r>
              <a:rPr lang="ru-RU" sz="2000" dirty="0" err="1"/>
              <a:t>решейпится</a:t>
            </a:r>
            <a:r>
              <a:rPr lang="ru-RU" sz="2000" dirty="0"/>
              <a:t> (прошу прощения за англицизм) в матрицу K ** 2 x K ** 2. Данная матрица играет роль матрицы внимания в пределах окна размера K x K. То есть матрица внимания предсказывается в один шаг, без создания ключей (</a:t>
            </a:r>
            <a:r>
              <a:rPr lang="ru-RU" sz="2000" dirty="0" err="1"/>
              <a:t>keys</a:t>
            </a:r>
            <a:r>
              <a:rPr lang="ru-RU" sz="2000" dirty="0"/>
              <a:t>) и запросов (</a:t>
            </a:r>
            <a:r>
              <a:rPr lang="ru-RU" sz="2000" dirty="0" err="1"/>
              <a:t>queries</a:t>
            </a:r>
            <a:r>
              <a:rPr lang="ru-RU" sz="2000" dirty="0"/>
              <a:t>) c последующим вычислением попарных скалярных произведений. </a:t>
            </a:r>
          </a:p>
          <a:p>
            <a:r>
              <a:rPr lang="ru-RU" sz="2000" dirty="0"/>
              <a:t>3.	Линейный слой </a:t>
            </a:r>
            <a:r>
              <a:rPr lang="ru-RU" sz="2000" dirty="0" err="1"/>
              <a:t>nn.Linear</a:t>
            </a:r>
            <a:r>
              <a:rPr lang="ru-RU" sz="2000" dirty="0"/>
              <a:t>(C, С) выдает значения (</a:t>
            </a:r>
            <a:r>
              <a:rPr lang="ru-RU" sz="2000" dirty="0" err="1"/>
              <a:t>values</a:t>
            </a:r>
            <a:r>
              <a:rPr lang="ru-RU" sz="2000" dirty="0"/>
              <a:t>) для каждого </a:t>
            </a:r>
            <a:r>
              <a:rPr lang="ru-RU" sz="2000" dirty="0" err="1"/>
              <a:t>токена</a:t>
            </a:r>
            <a:r>
              <a:rPr lang="ru-RU" sz="2000" dirty="0"/>
              <a:t> (как в обычном </a:t>
            </a:r>
            <a:r>
              <a:rPr lang="ru-RU" sz="2000" dirty="0" err="1"/>
              <a:t>трансформере</a:t>
            </a:r>
            <a:r>
              <a:rPr lang="ru-RU" sz="2000" dirty="0"/>
              <a:t>).</a:t>
            </a:r>
          </a:p>
          <a:p>
            <a:r>
              <a:rPr lang="ru-RU" sz="2000" dirty="0"/>
              <a:t>4.	Полученная на шаге 2 матрица </a:t>
            </a:r>
            <a:r>
              <a:rPr lang="ru-RU" sz="2000" dirty="0" err="1"/>
              <a:t>attention</a:t>
            </a:r>
            <a:r>
              <a:rPr lang="ru-RU" sz="2000" dirty="0"/>
              <a:t> перемножается на </a:t>
            </a:r>
            <a:r>
              <a:rPr lang="ru-RU" sz="2000" dirty="0" err="1"/>
              <a:t>values</a:t>
            </a:r>
            <a:r>
              <a:rPr lang="ru-RU" sz="2000" dirty="0"/>
              <a:t> и получается выходное представление</a:t>
            </a:r>
            <a:r>
              <a:rPr lang="ru-RU" dirty="0"/>
              <a:t>.</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
        <p:nvSpPr>
          <p:cNvPr id="12" name="AutoShape 7" descr="\begin{aligned} \hat{X} &amp;= \mathrm{OutlookAttn} (\mathrm{LN}(X)) + X\\ Z &amp;= \mathrm{MLP} (\mathrm{LN} (\hat{X})) + \hat{X}\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utoShape 9" descr="\begin{aligned} \hat{X} &amp;= \mathrm{OutlookAttn} (\mathrm{LN}(X)) + X\\ Z &amp;= \mathrm{MLP} (\mathrm{LN} (\hat{X})) + \hat{X}\end{align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Рисунок 13"/>
          <p:cNvPicPr>
            <a:picLocks noChangeAspect="1"/>
          </p:cNvPicPr>
          <p:nvPr/>
        </p:nvPicPr>
        <p:blipFill>
          <a:blip r:embed="rId2"/>
          <a:stretch>
            <a:fillRect/>
          </a:stretch>
        </p:blipFill>
        <p:spPr>
          <a:xfrm>
            <a:off x="1647825" y="2047875"/>
            <a:ext cx="8896350" cy="2762250"/>
          </a:xfrm>
          <a:prstGeom prst="rect">
            <a:avLst/>
          </a:prstGeom>
        </p:spPr>
      </p:pic>
    </p:spTree>
    <p:extLst>
      <p:ext uri="{BB962C8B-B14F-4D97-AF65-F5344CB8AC3E}">
        <p14:creationId xmlns:p14="http://schemas.microsoft.com/office/powerpoint/2010/main" val="189101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Tree>
    <p:extLst>
      <p:ext uri="{BB962C8B-B14F-4D97-AF65-F5344CB8AC3E}">
        <p14:creationId xmlns:p14="http://schemas.microsoft.com/office/powerpoint/2010/main" val="2870499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
        <p:nvSpPr>
          <p:cNvPr id="3" name="Объект 2"/>
          <p:cNvSpPr>
            <a:spLocks noGrp="1"/>
          </p:cNvSpPr>
          <p:nvPr>
            <p:ph idx="1"/>
          </p:nvPr>
        </p:nvSpPr>
        <p:spPr>
          <a:xfrm>
            <a:off x="171449" y="952500"/>
            <a:ext cx="11744325" cy="5661660"/>
          </a:xfrm>
        </p:spPr>
        <p:txBody>
          <a:bodyPr>
            <a:normAutofit fontScale="77500" lnSpcReduction="20000"/>
          </a:bodyPr>
          <a:lstStyle/>
          <a:p>
            <a:r>
              <a:rPr lang="ru-RU" b="1" dirty="0">
                <a:solidFill>
                  <a:schemeClr val="bg1"/>
                </a:solidFill>
              </a:rPr>
              <a:t>Локальность обработки</a:t>
            </a:r>
            <a:endParaRPr lang="ru-RU" dirty="0">
              <a:solidFill>
                <a:schemeClr val="bg1"/>
              </a:solidFill>
            </a:endParaRPr>
          </a:p>
          <a:p>
            <a:pPr lvl="1"/>
            <a:r>
              <a:rPr lang="ru-RU" dirty="0">
                <a:solidFill>
                  <a:schemeClr val="bg1"/>
                </a:solidFill>
              </a:rPr>
              <a:t>позволяет учитывать отношения близости между соседними пикселями,</a:t>
            </a:r>
            <a:r>
              <a:rPr lang="en-US" dirty="0">
                <a:solidFill>
                  <a:schemeClr val="bg1"/>
                </a:solidFill>
              </a:rPr>
              <a:t> </a:t>
            </a:r>
            <a:endParaRPr lang="ru-RU" dirty="0">
              <a:solidFill>
                <a:schemeClr val="bg1"/>
              </a:solidFill>
            </a:endParaRPr>
          </a:p>
          <a:p>
            <a:pPr lvl="1"/>
            <a:r>
              <a:rPr lang="ru-RU" dirty="0">
                <a:solidFill>
                  <a:schemeClr val="bg1"/>
                </a:solidFill>
              </a:rPr>
              <a:t>может затруднять понимание глобального контекста изображения.</a:t>
            </a:r>
            <a:r>
              <a:rPr lang="en-US" dirty="0">
                <a:solidFill>
                  <a:schemeClr val="bg1"/>
                </a:solidFill>
              </a:rPr>
              <a:t> </a:t>
            </a:r>
            <a:r>
              <a:rPr lang="ru-RU" dirty="0">
                <a:solidFill>
                  <a:schemeClr val="bg1"/>
                </a:solidFill>
              </a:rPr>
              <a:t>Фиксированный размер фильтра не всегда оптимален для захвата объекта.</a:t>
            </a:r>
          </a:p>
          <a:p>
            <a:r>
              <a:rPr lang="ru-RU" b="1" dirty="0">
                <a:solidFill>
                  <a:schemeClr val="bg1"/>
                </a:solidFill>
              </a:rPr>
              <a:t>Инвариантность обработки </a:t>
            </a:r>
          </a:p>
          <a:p>
            <a:pPr lvl="1"/>
            <a:r>
              <a:rPr lang="ru-RU" dirty="0">
                <a:solidFill>
                  <a:schemeClr val="bg1"/>
                </a:solidFill>
              </a:rPr>
              <a:t>Фильтр одинаково действует независимо от масштаба, положения, поворота объекта</a:t>
            </a:r>
          </a:p>
          <a:p>
            <a:pPr lvl="1"/>
            <a:r>
              <a:rPr lang="ru-RU" dirty="0">
                <a:solidFill>
                  <a:schemeClr val="bg1"/>
                </a:solidFill>
              </a:rPr>
              <a:t>для задач ряда</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важно что улыбка –кончики рта вверх а не в низ (см. идею капсульных сетей).</a:t>
            </a:r>
          </a:p>
          <a:p>
            <a:r>
              <a:rPr lang="ru-RU" b="1" dirty="0">
                <a:solidFill>
                  <a:schemeClr val="bg1"/>
                </a:solidFill>
              </a:rPr>
              <a:t>Рецептивное поле за счет глубины</a:t>
            </a:r>
          </a:p>
          <a:p>
            <a:pPr marL="685800" lvl="2">
              <a:spcBef>
                <a:spcPts val="1000"/>
              </a:spcBef>
            </a:pPr>
            <a:r>
              <a:rPr lang="ru-RU" sz="2400" dirty="0">
                <a:solidFill>
                  <a:schemeClr val="bg1"/>
                </a:solidFill>
              </a:rPr>
              <a:t>Чтобы «увидеть» далёкие части изображения, </a:t>
            </a:r>
            <a:r>
              <a:rPr lang="en-US" sz="2400" dirty="0">
                <a:solidFill>
                  <a:schemeClr val="bg1"/>
                </a:solidFill>
              </a:rPr>
              <a:t>CNN</a:t>
            </a:r>
            <a:r>
              <a:rPr lang="ru-RU" sz="2400" dirty="0">
                <a:solidFill>
                  <a:schemeClr val="bg1"/>
                </a:solidFill>
              </a:rPr>
              <a:t> должна накапливать </a:t>
            </a:r>
            <a:r>
              <a:rPr lang="ru-RU" sz="2400" dirty="0" err="1">
                <a:solidFill>
                  <a:schemeClr val="bg1"/>
                </a:solidFill>
              </a:rPr>
              <a:t>receptive</a:t>
            </a:r>
            <a:r>
              <a:rPr lang="ru-RU" sz="2400" dirty="0">
                <a:solidFill>
                  <a:schemeClr val="bg1"/>
                </a:solidFill>
              </a:rPr>
              <a:t> </a:t>
            </a:r>
            <a:r>
              <a:rPr lang="ru-RU" sz="2400" dirty="0" err="1">
                <a:solidFill>
                  <a:schemeClr val="bg1"/>
                </a:solidFill>
              </a:rPr>
              <a:t>field</a:t>
            </a:r>
            <a:r>
              <a:rPr lang="ru-RU" sz="2400" dirty="0">
                <a:solidFill>
                  <a:schemeClr val="bg1"/>
                </a:solidFill>
              </a:rPr>
              <a:t> </a:t>
            </a:r>
          </a:p>
          <a:p>
            <a:pPr lvl="1"/>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через </a:t>
            </a:r>
            <a:r>
              <a:rPr lang="ru-RU" dirty="0" err="1">
                <a:solidFill>
                  <a:schemeClr val="bg1"/>
                </a:solidFill>
              </a:rPr>
              <a:t>пулинг</a:t>
            </a:r>
            <a:r>
              <a:rPr lang="ru-RU" dirty="0">
                <a:solidFill>
                  <a:schemeClr val="bg1"/>
                </a:solidFill>
              </a:rPr>
              <a:t> съедает мелкие локальные детали – для задач </a:t>
            </a:r>
            <a:r>
              <a:rPr lang="en-US" dirty="0" err="1">
                <a:solidFill>
                  <a:schemeClr val="bg1"/>
                </a:solidFill>
              </a:rPr>
              <a:t>objdet</a:t>
            </a:r>
            <a:r>
              <a:rPr lang="en-US" dirty="0">
                <a:solidFill>
                  <a:schemeClr val="bg1"/>
                </a:solidFill>
              </a:rPr>
              <a:t>/</a:t>
            </a:r>
            <a:r>
              <a:rPr lang="en-US" dirty="0" err="1">
                <a:solidFill>
                  <a:schemeClr val="bg1"/>
                </a:solidFill>
              </a:rPr>
              <a:t>semseg</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Также глубина </a:t>
            </a:r>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оказывается ограниченной.</a:t>
            </a:r>
          </a:p>
          <a:p>
            <a:r>
              <a:rPr lang="ru-RU" b="1" dirty="0">
                <a:solidFill>
                  <a:schemeClr val="bg1"/>
                </a:solidFill>
              </a:rPr>
              <a:t>Небольшое число параметров в слое</a:t>
            </a:r>
            <a:r>
              <a:rPr lang="ru-RU" dirty="0">
                <a:solidFill>
                  <a:schemeClr val="bg1"/>
                </a:solidFill>
              </a:rPr>
              <a:t>.</a:t>
            </a:r>
          </a:p>
          <a:p>
            <a:pPr lvl="1"/>
            <a:r>
              <a:rPr lang="ru-RU" dirty="0">
                <a:solidFill>
                  <a:schemeClr val="bg1"/>
                </a:solidFill>
              </a:rPr>
              <a:t>Упрощение задачи обучения на небольших данных</a:t>
            </a:r>
          </a:p>
          <a:p>
            <a:pPr lvl="1"/>
            <a:r>
              <a:rPr lang="ru-RU" dirty="0">
                <a:solidFill>
                  <a:schemeClr val="bg1"/>
                </a:solidFill>
              </a:rPr>
              <a:t>Уменьшает емкость сети при </a:t>
            </a:r>
            <a:r>
              <a:rPr lang="ru-RU" dirty="0" err="1">
                <a:solidFill>
                  <a:schemeClr val="bg1"/>
                </a:solidFill>
              </a:rPr>
              <a:t>предобучении</a:t>
            </a:r>
            <a:r>
              <a:rPr lang="ru-RU" dirty="0">
                <a:solidFill>
                  <a:schemeClr val="bg1"/>
                </a:solidFill>
              </a:rPr>
              <a:t> на очень больших наборах данных (напр. </a:t>
            </a:r>
            <a:r>
              <a:rPr lang="en-US" dirty="0">
                <a:solidFill>
                  <a:schemeClr val="bg1"/>
                </a:solidFill>
              </a:rPr>
              <a:t>JFT-300M/JFT-3B)</a:t>
            </a:r>
            <a:r>
              <a:rPr lang="ru-RU" dirty="0">
                <a:solidFill>
                  <a:schemeClr val="bg1"/>
                </a:solidFill>
              </a:rPr>
              <a:t> – ограничивает качество при этом</a:t>
            </a:r>
          </a:p>
          <a:p>
            <a:r>
              <a:rPr lang="en-US" b="1" dirty="0">
                <a:solidFill>
                  <a:schemeClr val="bg1"/>
                </a:solidFill>
              </a:rPr>
              <a:t>Inductive bias </a:t>
            </a:r>
            <a:r>
              <a:rPr lang="ru-RU" b="1" dirty="0">
                <a:solidFill>
                  <a:schemeClr val="bg1"/>
                </a:solidFill>
              </a:rPr>
              <a:t>изображений </a:t>
            </a:r>
          </a:p>
          <a:p>
            <a:pPr lvl="1"/>
            <a:r>
              <a:rPr lang="ru-RU" dirty="0">
                <a:solidFill>
                  <a:schemeClr val="bg1"/>
                </a:solidFill>
              </a:rPr>
              <a:t>Интуитивно понятно почему свертка работает для узких задач обработки изображений.</a:t>
            </a:r>
          </a:p>
          <a:p>
            <a:pPr lvl="1"/>
            <a:r>
              <a:rPr lang="ru-RU" dirty="0">
                <a:solidFill>
                  <a:schemeClr val="bg1"/>
                </a:solidFill>
              </a:rPr>
              <a:t>Свертка – не универсальная архитектура, поэтому для широкого набора задач КЗ и </a:t>
            </a:r>
            <a:r>
              <a:rPr lang="ru-RU" dirty="0" err="1">
                <a:solidFill>
                  <a:schemeClr val="bg1"/>
                </a:solidFill>
              </a:rPr>
              <a:t>мултимодальных</a:t>
            </a:r>
            <a:r>
              <a:rPr lang="ru-RU" dirty="0">
                <a:solidFill>
                  <a:schemeClr val="bg1"/>
                </a:solidFill>
              </a:rPr>
              <a:t> задач </a:t>
            </a:r>
            <a:r>
              <a:rPr lang="en-US" dirty="0">
                <a:solidFill>
                  <a:schemeClr val="bg1"/>
                </a:solidFill>
              </a:rPr>
              <a:t>Inductive bias </a:t>
            </a:r>
            <a:r>
              <a:rPr lang="ru-RU" dirty="0">
                <a:solidFill>
                  <a:schemeClr val="bg1"/>
                </a:solidFill>
              </a:rPr>
              <a:t>не работает</a:t>
            </a:r>
          </a:p>
        </p:txBody>
      </p:sp>
      <p:sp>
        <p:nvSpPr>
          <p:cNvPr id="4" name="Прямоугольник 3"/>
          <p:cNvSpPr/>
          <p:nvPr/>
        </p:nvSpPr>
        <p:spPr>
          <a:xfrm>
            <a:off x="9134899" y="6556057"/>
            <a:ext cx="292990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https://habr.com/ru/articles/922868/</a:t>
            </a:r>
          </a:p>
        </p:txBody>
      </p:sp>
    </p:spTree>
    <p:extLst>
      <p:ext uri="{BB962C8B-B14F-4D97-AF65-F5344CB8AC3E}">
        <p14:creationId xmlns:p14="http://schemas.microsoft.com/office/powerpoint/2010/main" val="315372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pPr>
                <a:r>
                  <a:rPr lang="ru-RU" altLang="ru-RU" sz="2000" b="1" dirty="0">
                    <a:latin typeface="-apple-system"/>
                  </a:rPr>
                  <a:t>Входное изображение</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𝑥</m:t>
                    </m:r>
                    <m:r>
                      <a:rPr lang="ru-RU" altLang="ru-RU" sz="2000" i="1" dirty="0" smtClean="0">
                        <a:latin typeface="Cambria Math" panose="02040503050406030204" pitchFamily="18" charset="0"/>
                      </a:rPr>
                      <m:t> ∈ </m:t>
                    </m:r>
                    <m:sSup>
                      <m:sSupPr>
                        <m:ctrlPr>
                          <a:rPr lang="ru-RU" altLang="ru-RU" sz="2000" i="1" dirty="0" smtClean="0">
                            <a:latin typeface="Cambria Math" panose="02040503050406030204" pitchFamily="18" charset="0"/>
                          </a:rPr>
                        </m:ctrlPr>
                      </m:sSupPr>
                      <m:e>
                        <m:r>
                          <a:rPr lang="ru-RU" altLang="ru-RU" sz="2000" i="1" dirty="0" smtClean="0">
                            <a:latin typeface="Cambria Math" panose="02040503050406030204" pitchFamily="18" charset="0"/>
                          </a:rPr>
                          <m:t>ℝ</m:t>
                        </m:r>
                      </m:e>
                      <m:sup>
                        <m:r>
                          <a:rPr lang="ru-RU" altLang="ru-RU" sz="2000" i="1" dirty="0" smtClean="0">
                            <a:latin typeface="Cambria Math" panose="02040503050406030204" pitchFamily="18" charset="0"/>
                          </a:rPr>
                          <m:t>𝐻</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𝐶</m:t>
                        </m:r>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Размер </a:t>
                </a:r>
                <a:r>
                  <a:rPr lang="ru-RU" altLang="ru-RU" sz="2000" b="1" dirty="0" err="1">
                    <a:latin typeface="-apple-system"/>
                  </a:rPr>
                  <a:t>патча</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Количество </a:t>
                </a:r>
                <a:r>
                  <a:rPr lang="ru-RU" altLang="ru-RU" sz="2000" b="1" dirty="0" err="1">
                    <a:latin typeface="-apple-system"/>
                  </a:rPr>
                  <a:t>патчей</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𝑁</m:t>
                    </m:r>
                    <m:r>
                      <a:rPr lang="ru-RU" altLang="ru-RU" sz="2000" i="1" dirty="0" smtClean="0">
                        <a:latin typeface="Cambria Math" panose="02040503050406030204" pitchFamily="18" charset="0"/>
                      </a:rPr>
                      <m:t> = </m:t>
                    </m:r>
                    <m:r>
                      <a:rPr lang="ru-RU" altLang="ru-RU" sz="2000" i="1" dirty="0" smtClean="0">
                        <a:latin typeface="Cambria Math" panose="02040503050406030204" pitchFamily="18" charset="0"/>
                      </a:rPr>
                      <m:t>𝐻𝑊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²</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Сплющенный </a:t>
                </a:r>
                <a:r>
                  <a:rPr lang="ru-RU" altLang="ru-RU" sz="2000" b="1" dirty="0" err="1">
                    <a:latin typeface="-apple-system"/>
                  </a:rPr>
                  <a:t>патч</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𝑥</m:t>
                        </m:r>
                      </m:e>
                      <m:sub>
                        <m:r>
                          <a:rPr lang="ru-RU" altLang="ru-RU" sz="2000" i="1" dirty="0" smtClean="0">
                            <a:latin typeface="Cambria Math" panose="02040503050406030204" pitchFamily="18" charset="0"/>
                          </a:rPr>
                          <m:t>𝑝</m:t>
                        </m:r>
                      </m:sub>
                    </m:sSub>
                    <m:r>
                      <a:rPr lang="ru-RU" altLang="ru-RU" sz="2000" i="1" dirty="0">
                        <a:latin typeface="Cambria Math" panose="02040503050406030204" pitchFamily="18" charset="0"/>
                      </a:rPr>
                      <m:t> ∈ </m:t>
                    </m:r>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ℝ</m:t>
                        </m:r>
                      </m:e>
                      <m:sup>
                        <m:r>
                          <a:rPr lang="ru-RU" altLang="ru-RU" sz="2000" i="1" dirty="0">
                            <a:latin typeface="Cambria Math" panose="02040503050406030204" pitchFamily="18" charset="0"/>
                          </a:rPr>
                          <m:t>𝑁</m:t>
                        </m:r>
                        <m:r>
                          <a:rPr lang="ru-RU" altLang="ru-RU" sz="2000" i="1" dirty="0">
                            <a:latin typeface="Cambria Math" panose="02040503050406030204" pitchFamily="18" charset="0"/>
                          </a:rPr>
                          <m:t>×</m:t>
                        </m:r>
                        <m:d>
                          <m:dPr>
                            <m:ctrlPr>
                              <a:rPr lang="ru-RU" altLang="ru-RU" sz="2000" i="1" dirty="0">
                                <a:latin typeface="Cambria Math" panose="02040503050406030204" pitchFamily="18" charset="0"/>
                              </a:rPr>
                            </m:ctrlPr>
                          </m:dPr>
                          <m:e>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𝑃</m:t>
                                </m:r>
                              </m:e>
                              <m:sup>
                                <m:r>
                                  <a:rPr lang="ru-RU" altLang="ru-RU" sz="2000" i="1" dirty="0">
                                    <a:latin typeface="Cambria Math" panose="02040503050406030204" pitchFamily="18" charset="0"/>
                                  </a:rPr>
                                  <m:t>2</m:t>
                                </m:r>
                              </m:sup>
                            </m:sSup>
                            <m:r>
                              <a:rPr lang="ru-RU" altLang="ru-RU" sz="2000" i="1" dirty="0">
                                <a:latin typeface="Cambria Math" panose="02040503050406030204" pitchFamily="18" charset="0"/>
                              </a:rPr>
                              <m:t>·</m:t>
                            </m:r>
                            <m:r>
                              <a:rPr lang="ru-RU" altLang="ru-RU" sz="2000" i="1" dirty="0">
                                <a:latin typeface="Cambria Math" panose="02040503050406030204" pitchFamily="18" charset="0"/>
                              </a:rPr>
                              <m:t>𝐶</m:t>
                            </m:r>
                          </m:e>
                        </m:d>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Линейная проекция</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𝑧</m:t>
                        </m:r>
                      </m:e>
                      <m:sub>
                        <m:r>
                          <a:rPr lang="ru-RU" altLang="ru-RU" sz="2000" i="1" dirty="0" smtClean="0">
                            <a:latin typeface="Cambria Math" panose="02040503050406030204" pitchFamily="18" charset="0"/>
                          </a:rPr>
                          <m:t>0</m:t>
                        </m:r>
                      </m:sub>
                    </m:sSub>
                    <m:r>
                      <a:rPr lang="ru-RU" altLang="ru-RU" sz="2000" i="1" dirty="0" smtClean="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𝑐𝑙𝑎𝑠𝑠</m:t>
                        </m:r>
                      </m:sub>
                    </m:sSub>
                    <m:r>
                      <a:rPr lang="ru-RU" altLang="ru-RU" sz="2000" i="1" dirty="0">
                        <a:latin typeface="Cambria Math" panose="02040503050406030204" pitchFamily="18" charset="0"/>
                      </a:rPr>
                      <m:t>;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𝑝</m:t>
                        </m:r>
                      </m:sub>
                    </m:sSub>
                    <m:r>
                      <a:rPr lang="ru-RU" altLang="ru-RU" sz="2000" i="1" dirty="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𝐸</m:t>
                        </m:r>
                      </m:e>
                      <m:sub>
                        <m:r>
                          <a:rPr lang="ru-RU" altLang="ru-RU" sz="2000" i="1" dirty="0" err="1">
                            <a:latin typeface="Cambria Math" panose="02040503050406030204" pitchFamily="18" charset="0"/>
                          </a:rPr>
                          <m:t>𝑝𝑜𝑠</m:t>
                        </m:r>
                      </m:sub>
                    </m:sSub>
                  </m:oMath>
                </a14:m>
                <a:endParaRPr lang="ru-RU" altLang="ru-RU" sz="2000" dirty="0">
                  <a:latin typeface="-apple-system"/>
                </a:endParaRPr>
              </a:p>
              <a:p>
                <a:pPr marL="0" lvl="0" indent="0" eaLnBrk="0" fontAlgn="base" hangingPunct="0">
                  <a:lnSpc>
                    <a:spcPct val="100000"/>
                  </a:lnSpc>
                  <a:spcBef>
                    <a:spcPct val="0"/>
                  </a:spcBef>
                  <a:spcAft>
                    <a:spcPct val="0"/>
                  </a:spcAft>
                  <a:buNone/>
                </a:pPr>
                <a:r>
                  <a:rPr lang="ru-RU" altLang="ru-RU" sz="2000" dirty="0">
                    <a:solidFill>
                      <a:srgbClr val="333333"/>
                    </a:solidFill>
                    <a:latin typeface="-apple-system"/>
                  </a:rPr>
                  <a:t>где:</a:t>
                </a:r>
                <a:endParaRPr lang="ru-RU" altLang="ru-RU" sz="2000" dirty="0"/>
              </a:p>
              <a:p>
                <a:pPr marL="0" lvl="0" indent="0" eaLnBrk="0" fontAlgn="base" hangingPunct="0">
                  <a:lnSpc>
                    <a:spcPct val="100000"/>
                  </a:lnSpc>
                  <a:spcBef>
                    <a:spcPct val="0"/>
                  </a:spcBef>
                  <a:spcAft>
                    <a:spcPct val="0"/>
                  </a:spcAft>
                  <a:buFontTx/>
                  <a:buChar char="•"/>
                </a:pPr>
                <a14:m>
                  <m:oMath xmlns:m="http://schemas.openxmlformats.org/officeDocument/2006/math">
                    <m:r>
                      <a:rPr lang="en-US" altLang="ru-RU" sz="2000" i="1" dirty="0" smtClean="0">
                        <a:solidFill>
                          <a:srgbClr val="333333"/>
                        </a:solidFill>
                        <a:latin typeface="Cambria Math" panose="02040503050406030204" pitchFamily="18" charset="0"/>
                      </a:rPr>
                      <m:t>𝑊</m:t>
                    </m:r>
                    <m:r>
                      <a:rPr lang="ru-RU" altLang="ru-RU" sz="2000" i="1" dirty="0" smtClean="0">
                        <a:solidFill>
                          <a:srgbClr val="333333"/>
                        </a:solidFill>
                        <a:latin typeface="Cambria Math" panose="02040503050406030204" pitchFamily="18" charset="0"/>
                      </a:rPr>
                      <m:t> </m:t>
                    </m:r>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𝑃</m:t>
                                </m:r>
                              </m:e>
                              <m:sup>
                                <m:r>
                                  <a:rPr lang="ru-RU" altLang="ru-RU" sz="2000" i="1" dirty="0">
                                    <a:solidFill>
                                      <a:srgbClr val="333333"/>
                                    </a:solidFill>
                                    <a:latin typeface="Cambria Math" panose="02040503050406030204" pitchFamily="18" charset="0"/>
                                  </a:rPr>
                                  <m:t>2</m:t>
                                </m:r>
                              </m:sup>
                            </m:sSup>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𝐶</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матрица встраивания </a:t>
                </a:r>
                <a:r>
                  <a:rPr lang="ru-RU" altLang="ru-RU" sz="2000" dirty="0" err="1">
                    <a:solidFill>
                      <a:srgbClr val="333333"/>
                    </a:solidFill>
                    <a:latin typeface="-apple-system"/>
                  </a:rPr>
                  <a:t>патчей</a:t>
                </a:r>
                <a:endParaRPr lang="ru-RU" altLang="ru-RU" sz="2000" dirty="0">
                  <a:solidFill>
                    <a:srgbClr val="333333"/>
                  </a:solidFill>
                  <a:latin typeface="-apple-system"/>
                </a:endParaRP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𝐸</m:t>
                        </m:r>
                      </m:e>
                      <m:sub>
                        <m:r>
                          <a:rPr lang="ru-RU" altLang="ru-RU" sz="2000" i="1" dirty="0" smtClean="0">
                            <a:solidFill>
                              <a:srgbClr val="333333"/>
                            </a:solidFill>
                            <a:latin typeface="Cambria Math" panose="02040503050406030204" pitchFamily="18" charset="0"/>
                          </a:rPr>
                          <m:t>𝑝𝑜𝑠</m:t>
                        </m:r>
                      </m:sub>
                    </m:sSub>
                    <m:r>
                      <a:rPr lang="ru-RU" altLang="ru-RU" sz="2000" i="1" dirty="0">
                        <a:solidFill>
                          <a:srgbClr val="333333"/>
                        </a:solidFill>
                        <a:latin typeface="Cambria Math" panose="02040503050406030204" pitchFamily="18" charset="0"/>
                      </a:rPr>
                      <m:t> ∈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r>
                              <a:rPr lang="ru-RU" altLang="ru-RU" sz="2000" i="1" dirty="0">
                                <a:solidFill>
                                  <a:srgbClr val="333333"/>
                                </a:solidFill>
                                <a:latin typeface="Cambria Math" panose="02040503050406030204" pitchFamily="18" charset="0"/>
                              </a:rPr>
                              <m:t>𝑁</m:t>
                            </m:r>
                            <m:r>
                              <a:rPr lang="ru-RU" altLang="ru-RU" sz="2000" i="1" dirty="0">
                                <a:solidFill>
                                  <a:srgbClr val="333333"/>
                                </a:solidFill>
                                <a:latin typeface="Cambria Math" panose="02040503050406030204" pitchFamily="18" charset="0"/>
                              </a:rPr>
                              <m:t>+1</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позиционное встраивание</a:t>
                </a: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𝑥</m:t>
                        </m:r>
                      </m:e>
                      <m:sub>
                        <m:r>
                          <a:rPr lang="ru-RU" altLang="ru-RU" sz="2000" i="1" dirty="0" smtClean="0">
                            <a:solidFill>
                              <a:srgbClr val="333333"/>
                            </a:solidFill>
                            <a:latin typeface="Cambria Math" panose="02040503050406030204" pitchFamily="18" charset="0"/>
                          </a:rPr>
                          <m:t>𝑐𝑙𝑎𝑠𝑠</m:t>
                        </m:r>
                      </m:sub>
                    </m:sSub>
                  </m:oMath>
                </a14:m>
                <a:r>
                  <a:rPr lang="ru-RU" altLang="ru-RU" sz="2000" dirty="0">
                    <a:solidFill>
                      <a:srgbClr val="333333"/>
                    </a:solidFill>
                    <a:latin typeface="-apple-system"/>
                  </a:rPr>
                  <a:t> </a:t>
                </a:r>
                <a14:m>
                  <m:oMath xmlns:m="http://schemas.openxmlformats.org/officeDocument/2006/math">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r>
                          <a:rPr lang="en-US" altLang="ru-RU" sz="2000" b="0" i="1" dirty="0" smtClean="0">
                            <a:solidFill>
                              <a:srgbClr val="333333"/>
                            </a:solidFill>
                            <a:latin typeface="Cambria Math" panose="02040503050406030204" pitchFamily="18" charset="0"/>
                          </a:rPr>
                          <m:t>1</m:t>
                        </m:r>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обучаемый </a:t>
                </a:r>
                <a:r>
                  <a:rPr lang="ru-RU" altLang="ru-RU" sz="2000" dirty="0" err="1">
                    <a:solidFill>
                      <a:srgbClr val="333333"/>
                    </a:solidFill>
                    <a:latin typeface="-apple-system"/>
                  </a:rPr>
                  <a:t>токен</a:t>
                </a:r>
                <a:r>
                  <a:rPr lang="ru-RU" altLang="ru-RU" sz="2000" dirty="0">
                    <a:solidFill>
                      <a:srgbClr val="333333"/>
                    </a:solidFill>
                    <a:latin typeface="-apple-system"/>
                  </a:rPr>
                  <a:t> класса</a:t>
                </a:r>
              </a:p>
              <a:p>
                <a:pPr marL="0" lvl="0" indent="0" eaLnBrk="0" fontAlgn="base" hangingPunct="0">
                  <a:lnSpc>
                    <a:spcPct val="100000"/>
                  </a:lnSpc>
                  <a:spcBef>
                    <a:spcPct val="0"/>
                  </a:spcBef>
                  <a:spcAft>
                    <a:spcPct val="0"/>
                  </a:spcAft>
                  <a:buNone/>
                </a:pPr>
                <a:endParaRPr lang="ru-RU" altLang="ru-RU" dirty="0">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1800" dirty="0">
                  <a:latin typeface="Arial" panose="020B0604020202020204" pitchFamily="34"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a:blip r:embed="rId2"/>
                <a:stretch>
                  <a:fillRect l="-638" t="-560"/>
                </a:stretch>
              </a:blipFill>
            </p:spPr>
            <p:txBody>
              <a:bodyPr/>
              <a:lstStyle/>
              <a:p>
                <a:r>
                  <a:rPr lang="ru-RU">
                    <a:noFill/>
                  </a:rPr>
                  <a:t> </a:t>
                </a:r>
              </a:p>
            </p:txBody>
          </p:sp>
        </mc:Fallback>
      </mc:AlternateContent>
      <p:sp>
        <p:nvSpPr>
          <p:cNvPr id="4" name="Rectangle 1"/>
          <p:cNvSpPr>
            <a:spLocks noChangeArrowheads="1"/>
          </p:cNvSpPr>
          <p:nvPr/>
        </p:nvSpPr>
        <p:spPr bwMode="auto">
          <a:xfrm>
            <a:off x="0" y="-63739"/>
            <a:ext cx="65" cy="58467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71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CLS token</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Прямоугольник 9"/>
              <p:cNvSpPr/>
              <p:nvPr/>
            </p:nvSpPr>
            <p:spPr>
              <a:xfrm>
                <a:off x="293018" y="790716"/>
                <a:ext cx="6223971" cy="4047262"/>
              </a:xfrm>
              <a:prstGeom prst="rect">
                <a:avLst/>
              </a:prstGeom>
            </p:spPr>
            <p:txBody>
              <a:bodyPr wrap="square">
                <a:spAutoFit/>
              </a:bodyPr>
              <a:lstStyle/>
              <a:p>
                <a:pPr>
                  <a:spcBef>
                    <a:spcPts val="600"/>
                  </a:spcBef>
                </a:pPr>
                <a:r>
                  <a:rPr lang="ru-RU" sz="2200" dirty="0" smtClean="0">
                    <a:solidFill>
                      <a:schemeClr val="bg1"/>
                    </a:solidFill>
                  </a:rPr>
                  <a:t>В моделях BERT-</a:t>
                </a:r>
                <a:r>
                  <a:rPr lang="en-US" sz="2200" dirty="0">
                    <a:solidFill>
                      <a:schemeClr val="bg1"/>
                    </a:solidFill>
                  </a:rPr>
                  <a:t>like</a:t>
                </a:r>
                <a:r>
                  <a:rPr lang="ru-RU" sz="2200" dirty="0">
                    <a:solidFill>
                      <a:schemeClr val="bg1"/>
                    </a:solidFill>
                  </a:rPr>
                  <a:t> [</a:t>
                </a:r>
                <a:r>
                  <a:rPr lang="ru-RU" sz="2200" dirty="0" err="1">
                    <a:solidFill>
                      <a:schemeClr val="bg1"/>
                    </a:solidFill>
                  </a:rPr>
                  <a:t>cls</a:t>
                </a:r>
                <a:r>
                  <a:rPr lang="ru-RU" sz="2200" dirty="0">
                    <a:solidFill>
                      <a:schemeClr val="bg1"/>
                    </a:solidFill>
                  </a:rPr>
                  <a:t>]-</a:t>
                </a:r>
                <a:r>
                  <a:rPr lang="ru-RU" sz="2200" dirty="0" err="1">
                    <a:solidFill>
                      <a:schemeClr val="bg1"/>
                    </a:solidFill>
                  </a:rPr>
                  <a:t>токен</a:t>
                </a:r>
                <a:r>
                  <a:rPr lang="ru-RU" sz="2200" dirty="0">
                    <a:solidFill>
                      <a:schemeClr val="bg1"/>
                    </a:solidFill>
                  </a:rPr>
                  <a:t> используется для классификации.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с</a:t>
                </a:r>
                <a:r>
                  <a:rPr lang="en-US" sz="2200" dirty="0" smtClean="0">
                    <a:solidFill>
                      <a:schemeClr val="bg1"/>
                    </a:solidFill>
                  </a:rPr>
                  <a:t>ls = </a:t>
                </a:r>
                <a:r>
                  <a:rPr lang="en-US" sz="2200" dirty="0" err="1" smtClean="0">
                    <a:solidFill>
                      <a:schemeClr val="bg1"/>
                    </a:solidFill>
                  </a:rPr>
                  <a:t>nn.Parameters</a:t>
                </a:r>
                <a:r>
                  <a:rPr lang="en-US" sz="2200" dirty="0" smtClean="0">
                    <a:solidFill>
                      <a:schemeClr val="bg1"/>
                    </a:solidFill>
                  </a:rPr>
                  <a:t>(1,768)</a:t>
                </a:r>
                <a:endParaRPr lang="ru-RU" sz="2200" dirty="0" smtClean="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a:t>
                </a:r>
                <a:r>
                  <a:rPr lang="ru-RU" sz="2200" dirty="0" err="1">
                    <a:solidFill>
                      <a:schemeClr val="bg1"/>
                    </a:solidFill>
                  </a:rPr>
                  <a:t>cls</a:t>
                </a:r>
                <a:r>
                  <a:rPr lang="ru-RU" sz="2200" dirty="0">
                    <a:solidFill>
                      <a:schemeClr val="bg1"/>
                    </a:solidFill>
                  </a:rPr>
                  <a:t>]</a:t>
                </a:r>
                <a:r>
                  <a:rPr lang="en-US" sz="2200" dirty="0">
                    <a:solidFill>
                      <a:schemeClr val="bg1"/>
                    </a:solidFill>
                  </a:rPr>
                  <a:t> </a:t>
                </a:r>
                <a:r>
                  <a:rPr lang="ru-RU" sz="2200" dirty="0">
                    <a:solidFill>
                      <a:schemeClr val="bg1"/>
                    </a:solidFill>
                  </a:rPr>
                  <a:t>- Это служебный дополнительный </a:t>
                </a:r>
                <a:r>
                  <a:rPr lang="ru-RU" sz="2200" dirty="0" err="1">
                    <a:solidFill>
                      <a:schemeClr val="bg1"/>
                    </a:solidFill>
                  </a:rPr>
                  <a:t>токен</a:t>
                </a:r>
                <a:r>
                  <a:rPr lang="ru-RU" sz="2200" dirty="0">
                    <a:solidFill>
                      <a:schemeClr val="bg1"/>
                    </a:solidFill>
                  </a:rPr>
                  <a:t> для классификатора, который вставляют в </a:t>
                </a:r>
                <a:r>
                  <a:rPr lang="ru-RU" sz="2200" dirty="0" smtClean="0">
                    <a:solidFill>
                      <a:schemeClr val="bg1"/>
                    </a:solidFill>
                  </a:rPr>
                  <a:t>начало последовательности.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В </a:t>
                </a:r>
                <a:r>
                  <a:rPr lang="ru-RU" sz="2200" dirty="0" err="1">
                    <a:solidFill>
                      <a:schemeClr val="bg1"/>
                    </a:solidFill>
                  </a:rPr>
                  <a:t>ViT</a:t>
                </a:r>
                <a:r>
                  <a:rPr lang="ru-RU" sz="2200" dirty="0">
                    <a:solidFill>
                      <a:schemeClr val="bg1"/>
                    </a:solidFill>
                  </a:rPr>
                  <a:t> от авторов статьи [</a:t>
                </a:r>
                <a:r>
                  <a:rPr lang="ru-RU" sz="2200" dirty="0" err="1">
                    <a:solidFill>
                      <a:schemeClr val="bg1"/>
                    </a:solidFill>
                  </a:rPr>
                  <a:t>cls</a:t>
                </a:r>
                <a:r>
                  <a:rPr lang="ru-RU" sz="2200" dirty="0">
                    <a:solidFill>
                      <a:schemeClr val="bg1"/>
                    </a:solidFill>
                  </a:rPr>
                  <a:t>]-вектор изначально инициализируется нулями и имеет размер </a:t>
                </a:r>
                <a:r>
                  <a:rPr lang="en-US" sz="2200" dirty="0" smtClean="0">
                    <a:solidFill>
                      <a:schemeClr val="bg1"/>
                    </a:solidFill>
                  </a:rPr>
                  <a:t/>
                </a:r>
                <a:br>
                  <a:rPr lang="en-US" sz="2200" dirty="0" smtClean="0">
                    <a:solidFill>
                      <a:schemeClr val="bg1"/>
                    </a:solidFill>
                  </a:rPr>
                </a:br>
                <a:r>
                  <a:rPr lang="ru-RU" sz="2200" dirty="0" smtClean="0">
                    <a:solidFill>
                      <a:schemeClr val="bg1"/>
                    </a:solidFill>
                  </a:rPr>
                  <a:t>(</a:t>
                </a:r>
                <a14:m>
                  <m:oMath xmlns:m="http://schemas.openxmlformats.org/officeDocument/2006/math">
                    <m:r>
                      <a:rPr lang="ru-RU" sz="2200" i="1" dirty="0" smtClean="0">
                        <a:solidFill>
                          <a:schemeClr val="bg1"/>
                        </a:solidFill>
                        <a:latin typeface="Cambria Math" panose="02040503050406030204" pitchFamily="18" charset="0"/>
                      </a:rPr>
                      <m:t>1</m:t>
                    </m:r>
                    <m:r>
                      <a:rPr lang="ru-RU" sz="2200" b="0" i="1" dirty="0" smtClean="0">
                        <a:solidFill>
                          <a:schemeClr val="bg1"/>
                        </a:solidFill>
                        <a:latin typeface="Cambria Math" panose="02040503050406030204" pitchFamily="18" charset="0"/>
                      </a:rPr>
                      <m:t>×</m:t>
                    </m:r>
                    <m:r>
                      <a:rPr lang="ru-RU" sz="2200" i="1" dirty="0" smtClean="0">
                        <a:solidFill>
                          <a:schemeClr val="bg1"/>
                        </a:solidFill>
                        <a:latin typeface="Cambria Math" panose="02040503050406030204" pitchFamily="18" charset="0"/>
                      </a:rPr>
                      <m:t> </m:t>
                    </m:r>
                    <m:r>
                      <a:rPr lang="ru-RU" sz="2200" i="1" dirty="0" smtClean="0">
                        <a:solidFill>
                          <a:schemeClr val="bg1"/>
                        </a:solidFill>
                        <a:latin typeface="Cambria Math" panose="02040503050406030204" pitchFamily="18" charset="0"/>
                      </a:rPr>
                      <m:t>𝐷</m:t>
                    </m:r>
                  </m:oMath>
                </a14:m>
                <a:r>
                  <a:rPr lang="ru-RU" sz="2200" dirty="0">
                    <a:solidFill>
                      <a:schemeClr val="bg1"/>
                    </a:solidFill>
                  </a:rPr>
                  <a:t>) и учится также как и вся модель, т.е. это еще один обучаемый вектор-параметр нашей модели.</a:t>
                </a:r>
                <a:endParaRPr lang="ru-RU" sz="2200" i="1" dirty="0">
                  <a:solidFill>
                    <a:schemeClr val="bg1"/>
                  </a:solidFill>
                  <a:latin typeface="Cambria Math" panose="02040503050406030204" pitchFamily="18"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293018" y="790716"/>
                <a:ext cx="6223971" cy="4047262"/>
              </a:xfrm>
              <a:prstGeom prst="rect">
                <a:avLst/>
              </a:prstGeom>
              <a:blipFill>
                <a:blip r:embed="rId4"/>
                <a:stretch>
                  <a:fillRect l="-1273" t="-1054" r="-294" b="-2108"/>
                </a:stretch>
              </a:blipFill>
            </p:spPr>
            <p:txBody>
              <a:bodyPr/>
              <a:lstStyle/>
              <a:p>
                <a:r>
                  <a:rPr lang="ru-RU">
                    <a:noFill/>
                  </a:rPr>
                  <a:t> </a:t>
                </a:r>
              </a:p>
            </p:txBody>
          </p:sp>
        </mc:Fallback>
      </mc:AlternateContent>
      <p:pic>
        <p:nvPicPr>
          <p:cNvPr id="9219" name="Picture 3" descr="Диаграмма модели ViT (изображение автора)"/>
          <p:cNvPicPr>
            <a:picLocks noChangeAspect="1" noChangeArrowheads="1"/>
          </p:cNvPicPr>
          <p:nvPr/>
        </p:nvPicPr>
        <p:blipFill rotWithShape="1">
          <a:blip r:embed="rId5">
            <a:extLst>
              <a:ext uri="{28A0092B-C50C-407E-A947-70E740481C1C}">
                <a14:useLocalDpi xmlns:a14="http://schemas.microsoft.com/office/drawing/2010/main" val="0"/>
              </a:ext>
            </a:extLst>
          </a:blip>
          <a:srcRect b="55177"/>
          <a:stretch/>
        </p:blipFill>
        <p:spPr bwMode="auto">
          <a:xfrm>
            <a:off x="6516988" y="952500"/>
            <a:ext cx="5540257" cy="54869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489874"/>
            <a:ext cx="4100033" cy="307777"/>
          </a:xfrm>
          <a:prstGeom prst="rect">
            <a:avLst/>
          </a:prstGeom>
        </p:spPr>
        <p:txBody>
          <a:bodyPr wrap="none">
            <a:spAutoFit/>
          </a:bodyPr>
          <a:lstStyle/>
          <a:p>
            <a:r>
              <a:rPr lang="ru-RU" sz="1400" dirty="0">
                <a:solidFill>
                  <a:schemeClr val="bg1"/>
                </a:solidFill>
              </a:rPr>
              <a:t>https://blog.deepschool.ru/cv/vit-vision-transformer/</a:t>
            </a:r>
          </a:p>
        </p:txBody>
      </p:sp>
    </p:spTree>
    <p:extLst>
      <p:ext uri="{BB962C8B-B14F-4D97-AF65-F5344CB8AC3E}">
        <p14:creationId xmlns:p14="http://schemas.microsoft.com/office/powerpoint/2010/main" val="9912202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130691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718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1825625"/>
            <a:ext cx="3152775" cy="2203450"/>
          </a:xfrm>
        </p:spPr>
        <p:txBody>
          <a:bodyPr>
            <a:normAutofit/>
          </a:bodyPr>
          <a:lstStyle/>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Блок </a:t>
            </a:r>
            <a:r>
              <a:rPr lang="ru-RU" altLang="ru-RU" sz="1700" dirty="0" err="1">
                <a:solidFill>
                  <a:srgbClr val="333333"/>
                </a:solidFill>
                <a:latin typeface="Menlo"/>
                <a:cs typeface="Courier New" panose="02070309020205020404" pitchFamily="49" charset="0"/>
              </a:rPr>
              <a:t>энкодера</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Multi-</a:t>
            </a:r>
            <a:r>
              <a:rPr lang="ru-RU" altLang="ru-RU" sz="1700" dirty="0" err="1">
                <a:solidFill>
                  <a:srgbClr val="333333"/>
                </a:solidFill>
                <a:latin typeface="Menlo"/>
                <a:cs typeface="Courier New" panose="02070309020205020404" pitchFamily="49" charset="0"/>
              </a:rPr>
              <a:t>Head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Self-Attention</a:t>
            </a:r>
            <a:endParaRPr lang="ru-RU" altLang="ru-RU" sz="1700" dirty="0">
              <a:solidFill>
                <a:srgbClr val="333333"/>
              </a:solidFill>
              <a:latin typeface="Menlo"/>
              <a:cs typeface="Courier New" panose="02070309020205020404" pitchFamily="49" charset="0"/>
            </a:endParaRP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Feed-Forward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Network</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t> </a:t>
            </a:r>
            <a:endParaRPr lang="ru-RU" altLang="ru-RU" sz="1700" dirty="0">
              <a:latin typeface="Arial" panose="020B0604020202020204" pitchFamily="34" charset="0"/>
            </a:endParaRPr>
          </a:p>
          <a:p>
            <a:endParaRPr lang="ru-RU" dirty="0"/>
          </a:p>
        </p:txBody>
      </p:sp>
    </p:spTree>
    <p:extLst>
      <p:ext uri="{BB962C8B-B14F-4D97-AF65-F5344CB8AC3E}">
        <p14:creationId xmlns:p14="http://schemas.microsoft.com/office/powerpoint/2010/main" val="2185683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https://dzen.ru/a/Z9ma4LdbvhFdvdbs</a:t>
            </a:r>
            <a:r>
              <a:rPr lang="en-US" dirty="0"/>
              <a:t> </a:t>
            </a:r>
            <a:r>
              <a:rPr lang="ru-RU" b="1" dirty="0"/>
              <a:t>Как </a:t>
            </a:r>
            <a:r>
              <a:rPr lang="ru-RU" b="1" dirty="0" err="1"/>
              <a:t>Vision</a:t>
            </a:r>
            <a:r>
              <a:rPr lang="ru-RU" b="1" dirty="0"/>
              <a:t> </a:t>
            </a:r>
            <a:r>
              <a:rPr lang="ru-RU" b="1" dirty="0" err="1"/>
              <a:t>Transformer</a:t>
            </a:r>
            <a:r>
              <a:rPr lang="ru-RU" b="1" dirty="0"/>
              <a:t> революционизирует анализ изображений: от обучения на больших </a:t>
            </a:r>
            <a:r>
              <a:rPr lang="ru-RU" b="1" dirty="0" err="1"/>
              <a:t>датасетах</a:t>
            </a:r>
            <a:r>
              <a:rPr lang="ru-RU" b="1" dirty="0"/>
              <a:t> до прорывных возможностей ИИ</a:t>
            </a:r>
          </a:p>
          <a:p>
            <a:r>
              <a:rPr lang="en-US" dirty="0">
                <a:hlinkClick r:id="rId3"/>
              </a:rPr>
              <a:t>https://habr.com/ru/articles/896594/?ysclid=mhdor12eqh148088450</a:t>
            </a:r>
            <a:r>
              <a:rPr lang="en-US" dirty="0"/>
              <a:t> </a:t>
            </a:r>
            <a:r>
              <a:rPr lang="ru-RU" dirty="0" err="1"/>
              <a:t>Vision</a:t>
            </a:r>
            <a:r>
              <a:rPr lang="ru-RU" dirty="0"/>
              <a:t> </a:t>
            </a:r>
            <a:r>
              <a:rPr lang="ru-RU" dirty="0" err="1"/>
              <a:t>Transformer</a:t>
            </a:r>
            <a:r>
              <a:rPr lang="ru-RU" dirty="0"/>
              <a:t>-применение трансформеров в задачах компьютерного зрения</a:t>
            </a:r>
          </a:p>
          <a:p>
            <a:r>
              <a:rPr lang="en-US" dirty="0">
                <a:hlinkClick r:id="rId4"/>
              </a:rPr>
              <a:t>https://habr.com/ru/articles/935726/</a:t>
            </a:r>
            <a:r>
              <a:rPr lang="en-US" dirty="0"/>
              <a:t>  </a:t>
            </a:r>
            <a:r>
              <a:rPr lang="ru-RU" dirty="0" err="1"/>
              <a:t>Vision</a:t>
            </a:r>
            <a:r>
              <a:rPr lang="ru-RU" dirty="0"/>
              <a:t> </a:t>
            </a:r>
            <a:r>
              <a:rPr lang="ru-RU" dirty="0" err="1"/>
              <a:t>Transformers</a:t>
            </a:r>
            <a:r>
              <a:rPr lang="ru-RU" dirty="0"/>
              <a:t>: всё, что вам нужно — это внимание</a:t>
            </a:r>
          </a:p>
          <a:p>
            <a:r>
              <a:rPr lang="en-US" dirty="0">
                <a:hlinkClick r:id="rId5"/>
              </a:rPr>
              <a:t>https://github.com/EPC-MSU/EduNet-lectures/blob/dev-2.3/out/L10_Transformers.ipynb</a:t>
            </a:r>
            <a:r>
              <a:rPr lang="en-US" dirty="0"/>
              <a:t> </a:t>
            </a:r>
          </a:p>
          <a:p>
            <a:r>
              <a:rPr lang="en-US" dirty="0">
                <a:hlinkClick r:id="rId6"/>
              </a:rPr>
              <a:t>https://teletype.in/@roma_cv/zagOtthBQSH</a:t>
            </a:r>
            <a:r>
              <a:rPr lang="en-US" dirty="0"/>
              <a:t> </a:t>
            </a:r>
            <a:r>
              <a:rPr lang="ru-RU" dirty="0"/>
              <a:t>Методы дообучения. PEFT. База к собеседованиям</a:t>
            </a:r>
            <a:endParaRPr lang="en-US" dirty="0"/>
          </a:p>
          <a:p>
            <a:r>
              <a:rPr lang="en-US" dirty="0">
                <a:hlinkClick r:id="rId7"/>
              </a:rPr>
              <a:t>https://pytorch.org/blog/a-primer-on-llm-post-training/</a:t>
            </a:r>
            <a:r>
              <a:rPr lang="en-US" dirty="0"/>
              <a:t>   </a:t>
            </a:r>
          </a:p>
          <a:p>
            <a:r>
              <a:rPr lang="en-US" dirty="0">
                <a:hlinkClick r:id="rId8"/>
              </a:rPr>
              <a:t>https://blog.deepschool.ru/category/cv/</a:t>
            </a:r>
            <a:endParaRPr lang="en-US" dirty="0"/>
          </a:p>
          <a:p>
            <a:r>
              <a:rPr lang="en-US" dirty="0">
                <a:hlinkClick r:id="rId9"/>
              </a:rPr>
              <a:t>https://blog.deepschool.ru/category/architecture/</a:t>
            </a:r>
            <a:endParaRPr lang="en-US" dirty="0"/>
          </a:p>
          <a:p>
            <a:r>
              <a:rPr lang="en-US" dirty="0">
                <a:hlinkClick r:id="rId10"/>
              </a:rPr>
              <a:t>https://blog.deepschool.ru/category/dl/</a:t>
            </a:r>
            <a:r>
              <a:rPr lang="en-US" dirty="0"/>
              <a:t> </a:t>
            </a:r>
          </a:p>
          <a:p>
            <a:r>
              <a:rPr lang="en-US" dirty="0">
                <a:hlinkClick r:id="rId11"/>
              </a:rPr>
              <a:t>https://github.com/GeeeekExplorer/nano-vllm</a:t>
            </a:r>
            <a:r>
              <a:rPr lang="en-US" dirty="0"/>
              <a:t> </a:t>
            </a:r>
          </a:p>
          <a:p>
            <a:r>
              <a:rPr lang="en-US" dirty="0">
                <a:hlinkClick r:id="rId12"/>
              </a:rPr>
              <a:t>https://huggingface.co/blog/lora-fast</a:t>
            </a:r>
            <a:r>
              <a:rPr lang="en-US" dirty="0"/>
              <a:t> </a:t>
            </a:r>
          </a:p>
          <a:p>
            <a:r>
              <a:rPr lang="en-US" dirty="0">
                <a:hlinkClick r:id="rId13"/>
              </a:rPr>
              <a:t>https://t.me/c/2445031628/3/1623</a:t>
            </a:r>
            <a:r>
              <a:rPr lang="en-US" dirty="0"/>
              <a:t> </a:t>
            </a:r>
          </a:p>
          <a:p>
            <a:endParaRPr lang="ru-RU" dirty="0"/>
          </a:p>
        </p:txBody>
      </p:sp>
    </p:spTree>
    <p:extLst>
      <p:ext uri="{BB962C8B-B14F-4D97-AF65-F5344CB8AC3E}">
        <p14:creationId xmlns:p14="http://schemas.microsoft.com/office/powerpoint/2010/main" val="1001205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https://blog.deepschool.ru/cv/kto-za-rulyom-transformer/?utm_source=tg&amp;utm_medium=post&amp;utm_campaign=blog-article&amp;utm_content=deepschool&amp;utm_term=who%27s-driving-transformer</a:t>
            </a:r>
            <a:r>
              <a:rPr lang="en-US" dirty="0"/>
              <a:t> </a:t>
            </a:r>
          </a:p>
          <a:p>
            <a:r>
              <a:rPr lang="en-US" dirty="0">
                <a:hlinkClick r:id="rId3"/>
              </a:rPr>
              <a:t>https://huggingface.co/papers/2506.17930</a:t>
            </a:r>
            <a:r>
              <a:rPr lang="en-US" dirty="0"/>
              <a:t> </a:t>
            </a:r>
          </a:p>
          <a:p>
            <a:r>
              <a:rPr lang="en-US" dirty="0">
                <a:hlinkClick r:id="rId4"/>
              </a:rPr>
              <a:t>https://github.com/unsplash/datasets</a:t>
            </a:r>
            <a:r>
              <a:rPr lang="en-US" dirty="0"/>
              <a:t> </a:t>
            </a:r>
            <a:r>
              <a:rPr lang="ru-RU" dirty="0"/>
              <a:t> </a:t>
            </a:r>
            <a:r>
              <a:rPr lang="ru-RU" dirty="0" err="1"/>
              <a:t>Unsplash</a:t>
            </a:r>
            <a:r>
              <a:rPr lang="ru-RU" dirty="0"/>
              <a:t> </a:t>
            </a:r>
            <a:r>
              <a:rPr lang="ru-RU" dirty="0" err="1"/>
              <a:t>Dataset</a:t>
            </a:r>
            <a:r>
              <a:rPr lang="ru-RU" dirty="0"/>
              <a:t> — уникальная коллекция данных для исследований в области компьютерного зрения и машинного обучения. Включает два варианта:  </a:t>
            </a:r>
          </a:p>
          <a:p>
            <a:r>
              <a:rPr lang="ru-RU" dirty="0"/>
              <a:t>— </a:t>
            </a:r>
            <a:r>
              <a:rPr lang="ru-RU" dirty="0" err="1"/>
              <a:t>Lite</a:t>
            </a:r>
            <a:r>
              <a:rPr lang="ru-RU" dirty="0"/>
              <a:t> (25k фото + 1M поисковых запросов) доступен для коммерческого использования  </a:t>
            </a:r>
          </a:p>
          <a:p>
            <a:r>
              <a:rPr lang="ru-RU" dirty="0"/>
              <a:t>— </a:t>
            </a:r>
            <a:r>
              <a:rPr lang="ru-RU" dirty="0" err="1"/>
              <a:t>Full</a:t>
            </a:r>
            <a:r>
              <a:rPr lang="ru-RU" dirty="0"/>
              <a:t> (6.5M+ фото + 160M запросов) доступен только для некоммерческих целей  </a:t>
            </a:r>
          </a:p>
          <a:p>
            <a:r>
              <a:rPr lang="ru-RU" dirty="0"/>
              <a:t>Данные собирались с платформы </a:t>
            </a:r>
            <a:r>
              <a:rPr lang="ru-RU" dirty="0" err="1"/>
              <a:t>Unsplash</a:t>
            </a:r>
            <a:r>
              <a:rPr lang="ru-RU" dirty="0"/>
              <a:t>, где фотографы со всего мира загружают изображения по свободной лицензии. Набор особенно ценен разнообразием контекстов — от пейзажей до абстрактных композиций</a:t>
            </a:r>
            <a:endParaRPr lang="en-US" dirty="0"/>
          </a:p>
          <a:p>
            <a:r>
              <a:rPr lang="en-US" dirty="0">
                <a:hlinkClick r:id="rId5"/>
              </a:rPr>
              <a:t>https://blog.deepschool.ru/llm/kak-yazykovye-modeli-nauchilis-videt/?utm_source=tg&amp;utm_medium=post&amp;utm_campaign=blog-article&amp;utm_content=deepschool&amp;utm_term=multimodal-llm-part-1</a:t>
            </a:r>
            <a:r>
              <a:rPr lang="en-US" dirty="0"/>
              <a:t> </a:t>
            </a:r>
          </a:p>
          <a:p>
            <a:r>
              <a:rPr lang="en-US" dirty="0">
                <a:hlinkClick r:id="rId6"/>
              </a:rPr>
              <a:t>https://t.me/c/2445031628/3/1344</a:t>
            </a:r>
            <a:r>
              <a:rPr lang="en-US" dirty="0"/>
              <a:t> </a:t>
            </a:r>
          </a:p>
          <a:p>
            <a:r>
              <a:rPr lang="en-US" dirty="0">
                <a:hlinkClick r:id="rId7"/>
              </a:rPr>
              <a:t>https://visionbook.mit.edu/</a:t>
            </a:r>
            <a:r>
              <a:rPr lang="en-US" dirty="0"/>
              <a:t> </a:t>
            </a:r>
            <a:r>
              <a:rPr lang="en-US" dirty="0">
                <a:hlinkClick r:id="rId8"/>
              </a:rPr>
              <a:t>https://github.com/GeeeekExplorer/nano-vllm</a:t>
            </a:r>
            <a:r>
              <a:rPr lang="en-US" dirty="0"/>
              <a:t> </a:t>
            </a:r>
          </a:p>
          <a:p>
            <a:endParaRPr lang="ru-RU" dirty="0"/>
          </a:p>
        </p:txBody>
      </p:sp>
    </p:spTree>
    <p:extLst>
      <p:ext uri="{BB962C8B-B14F-4D97-AF65-F5344CB8AC3E}">
        <p14:creationId xmlns:p14="http://schemas.microsoft.com/office/powerpoint/2010/main" val="1082734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32500" lnSpcReduction="20000"/>
          </a:bodyPr>
          <a:lstStyle/>
          <a:p>
            <a:r>
              <a:rPr lang="en-US" dirty="0">
                <a:hlinkClick r:id="rId2"/>
              </a:rPr>
              <a:t>https://huggingface.co/blog/vlms-2025</a:t>
            </a:r>
            <a:r>
              <a:rPr lang="en-US" dirty="0"/>
              <a:t> </a:t>
            </a:r>
          </a:p>
          <a:p>
            <a:r>
              <a:rPr lang="en-US" dirty="0">
                <a:hlinkClick r:id="rId3"/>
              </a:rPr>
              <a:t>https://blog.deepschool.ru/cv/masked-image-modeling/?utm_source=tg&amp;utm_medium=post&amp;utm_campaign=blog-article&amp;utm_content=deepschool&amp;utm_term=digest-may2025</a:t>
            </a:r>
            <a:r>
              <a:rPr lang="en-US" dirty="0"/>
              <a:t> </a:t>
            </a:r>
          </a:p>
          <a:p>
            <a:r>
              <a:rPr lang="en-US" dirty="0">
                <a:hlinkClick r:id="rId4"/>
              </a:rPr>
              <a:t>https://github.com/NielsRogge/Transformers-Tutorials?tab=readme-ov-file</a:t>
            </a:r>
            <a:r>
              <a:rPr lang="en-US" dirty="0"/>
              <a:t> </a:t>
            </a:r>
          </a:p>
          <a:p>
            <a:r>
              <a:rPr lang="en-US" dirty="0">
                <a:hlinkClick r:id="rId5"/>
              </a:rPr>
              <a:t>https://github.com/gracikk-ds/DeepLearningSchool</a:t>
            </a:r>
            <a:r>
              <a:rPr lang="en-US" dirty="0"/>
              <a:t> </a:t>
            </a:r>
          </a:p>
          <a:p>
            <a:r>
              <a:rPr lang="en-US" dirty="0">
                <a:hlinkClick r:id="rId6"/>
              </a:rPr>
              <a:t>https://github.com/gracikk-ds/hw-01-modeling/tree/fb2b1b3f5debff908522b89f014f8e0c8832b8f9</a:t>
            </a:r>
            <a:r>
              <a:rPr lang="en-US" dirty="0"/>
              <a:t> </a:t>
            </a:r>
          </a:p>
          <a:p>
            <a:r>
              <a:rPr lang="en-US" dirty="0">
                <a:hlinkClick r:id="rId7"/>
              </a:rPr>
              <a:t>https://github.com/gracikk-ds/cv-epam-course</a:t>
            </a:r>
            <a:r>
              <a:rPr lang="en-US" dirty="0"/>
              <a:t> </a:t>
            </a:r>
          </a:p>
          <a:p>
            <a:r>
              <a:rPr lang="en-US" dirty="0">
                <a:hlinkClick r:id="rId8"/>
              </a:rPr>
              <a:t>https://github.com/gracikk-ds/cv-rocket</a:t>
            </a:r>
            <a:r>
              <a:rPr lang="en-US" dirty="0"/>
              <a:t> </a:t>
            </a:r>
          </a:p>
          <a:p>
            <a:r>
              <a:rPr lang="en-US" dirty="0">
                <a:hlinkClick r:id="rId9"/>
              </a:rPr>
              <a:t>https://debuggercafe.com/exploring-fast-segment-anything/</a:t>
            </a:r>
            <a:r>
              <a:rPr lang="en-US" dirty="0"/>
              <a:t> </a:t>
            </a:r>
          </a:p>
          <a:p>
            <a:r>
              <a:rPr lang="en-US" dirty="0">
                <a:hlinkClick r:id="rId10"/>
              </a:rPr>
              <a:t>https://debuggercafe.com/a-mixture-of-foundation-models-for-segmentation-and-detection-tasks/</a:t>
            </a:r>
            <a:r>
              <a:rPr lang="en-US" dirty="0"/>
              <a:t> </a:t>
            </a:r>
          </a:p>
          <a:p>
            <a:r>
              <a:rPr lang="en-US" dirty="0">
                <a:hlinkClick r:id="rId11"/>
              </a:rPr>
              <a:t>https://debuggercafe.com/qwen2-vl/</a:t>
            </a:r>
            <a:r>
              <a:rPr lang="en-US" dirty="0"/>
              <a:t> </a:t>
            </a:r>
          </a:p>
          <a:p>
            <a:r>
              <a:rPr lang="en-US" dirty="0">
                <a:hlinkClick r:id="rId12"/>
              </a:rPr>
              <a:t>https://github.com/tintn/vision-transformer-from-scratch/blob/main/inspect.ipynb</a:t>
            </a:r>
            <a:r>
              <a:rPr lang="en-US" dirty="0"/>
              <a:t> </a:t>
            </a:r>
          </a:p>
          <a:p>
            <a:r>
              <a:rPr lang="en-US" dirty="0">
                <a:hlinkClick r:id="rId13"/>
              </a:rPr>
              <a:t>https://github.com/sovit-123/fasterrcnn-pytorch-training-pipeline</a:t>
            </a:r>
            <a:r>
              <a:rPr lang="en-US" dirty="0"/>
              <a:t> </a:t>
            </a:r>
          </a:p>
          <a:p>
            <a:r>
              <a:rPr lang="en-US" dirty="0">
                <a:hlinkClick r:id="rId14"/>
              </a:rPr>
              <a:t>https://debuggercafe.com/fine-tuning-mask2former/</a:t>
            </a:r>
            <a:r>
              <a:rPr lang="en-US" dirty="0"/>
              <a:t> </a:t>
            </a:r>
          </a:p>
          <a:p>
            <a:r>
              <a:rPr lang="en-US" dirty="0">
                <a:hlinkClick r:id="rId15"/>
              </a:rPr>
              <a:t>https://github.com/sovit-123/vision_transformers</a:t>
            </a:r>
            <a:r>
              <a:rPr lang="en-US" dirty="0"/>
              <a:t>  </a:t>
            </a:r>
          </a:p>
          <a:p>
            <a:r>
              <a:rPr lang="en-US" dirty="0">
                <a:hlinkClick r:id="rId16"/>
              </a:rPr>
              <a:t>https://debuggercafe.com/vision-transformer-from-scratch/</a:t>
            </a:r>
            <a:r>
              <a:rPr lang="en-US" dirty="0"/>
              <a:t> </a:t>
            </a:r>
          </a:p>
          <a:p>
            <a:r>
              <a:rPr lang="en-US" dirty="0"/>
              <a:t>https://github.com/nerminnuraydogan/vision-transformer</a:t>
            </a:r>
          </a:p>
          <a:p>
            <a:r>
              <a:rPr lang="en-US" dirty="0"/>
              <a:t> </a:t>
            </a:r>
            <a:r>
              <a:rPr lang="en-US" dirty="0">
                <a:hlinkClick r:id="rId17"/>
              </a:rPr>
              <a:t>https://debuggercafe.com/rt-detr/</a:t>
            </a:r>
            <a:r>
              <a:rPr lang="en-US" dirty="0"/>
              <a:t> </a:t>
            </a:r>
          </a:p>
          <a:p>
            <a:r>
              <a:rPr lang="en-US" dirty="0">
                <a:hlinkClick r:id="rId18"/>
              </a:rPr>
              <a:t>https://cs231n.stanford.edu/slides/2024/</a:t>
            </a:r>
            <a:r>
              <a:rPr lang="en-US" dirty="0"/>
              <a:t> </a:t>
            </a:r>
            <a:endParaRPr lang="ru-RU" dirty="0"/>
          </a:p>
        </p:txBody>
      </p:sp>
    </p:spTree>
    <p:extLst>
      <p:ext uri="{BB962C8B-B14F-4D97-AF65-F5344CB8AC3E}">
        <p14:creationId xmlns:p14="http://schemas.microsoft.com/office/powerpoint/2010/main" val="2615458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92500"/>
          </a:bodyPr>
          <a:lstStyle/>
          <a:p>
            <a:r>
              <a:rPr lang="en-US" dirty="0">
                <a:hlinkClick r:id="rId2"/>
              </a:rPr>
              <a:t>https://habr.com/ru/companies/yandex/articles/886466/</a:t>
            </a:r>
            <a:r>
              <a:rPr lang="en-US" dirty="0"/>
              <a:t>  </a:t>
            </a:r>
            <a:r>
              <a:rPr lang="ru-RU" dirty="0"/>
              <a:t>От каскадных моделей до картинок в 4к: как эволюционировали </a:t>
            </a:r>
            <a:r>
              <a:rPr lang="ru-RU" dirty="0" err="1"/>
              <a:t>диффузионки</a:t>
            </a:r>
            <a:endParaRPr lang="ru-RU" dirty="0"/>
          </a:p>
          <a:p>
            <a:r>
              <a:rPr lang="en-US" dirty="0">
                <a:hlinkClick r:id="rId3"/>
              </a:rPr>
              <a:t>https://habr.com/ru/companies/data_light/articles/884726/</a:t>
            </a:r>
            <a:r>
              <a:rPr lang="en-US" dirty="0"/>
              <a:t> </a:t>
            </a:r>
            <a:r>
              <a:rPr lang="ru-RU" dirty="0"/>
              <a:t>Как выстроить разметку для </a:t>
            </a:r>
            <a:r>
              <a:rPr lang="ru-RU" dirty="0" err="1"/>
              <a:t>паноптической</a:t>
            </a:r>
            <a:r>
              <a:rPr lang="ru-RU" dirty="0"/>
              <a:t> сегментации правильно?</a:t>
            </a:r>
            <a:endParaRPr lang="en-US" dirty="0"/>
          </a:p>
          <a:p>
            <a:r>
              <a:rPr lang="en-US" dirty="0">
                <a:hlinkClick r:id="rId4"/>
              </a:rPr>
              <a:t>https://habr.com/ru/companies/data_light/articles/855336/</a:t>
            </a:r>
            <a:r>
              <a:rPr lang="en-US" dirty="0"/>
              <a:t> </a:t>
            </a:r>
            <a:r>
              <a:rPr lang="ru-RU" dirty="0"/>
              <a:t>Семантическая сегментация: самый полный </a:t>
            </a:r>
            <a:r>
              <a:rPr lang="ru-RU" dirty="0" err="1"/>
              <a:t>гайд</a:t>
            </a:r>
            <a:r>
              <a:rPr lang="ru-RU" dirty="0"/>
              <a:t> 2024</a:t>
            </a:r>
          </a:p>
          <a:p>
            <a:r>
              <a:rPr lang="en-US" dirty="0"/>
              <a:t> </a:t>
            </a:r>
            <a:r>
              <a:rPr lang="en-US" dirty="0">
                <a:hlinkClick r:id="rId5"/>
              </a:rPr>
              <a:t>https://keylabs.ai/blog/maximizing-object-detection-yolov8-performance-tips/</a:t>
            </a:r>
            <a:r>
              <a:rPr lang="en-US" dirty="0"/>
              <a:t> </a:t>
            </a:r>
            <a:r>
              <a:rPr lang="en-US" b="1" dirty="0"/>
              <a:t>Maximizing Object Detection: YOLOv8 Performance Tips</a:t>
            </a:r>
          </a:p>
          <a:p>
            <a:r>
              <a:rPr lang="en-US" dirty="0"/>
              <a:t> </a:t>
            </a:r>
            <a:endParaRPr lang="ru-RU" dirty="0"/>
          </a:p>
          <a:p>
            <a:endParaRPr lang="ru-RU" dirty="0"/>
          </a:p>
        </p:txBody>
      </p:sp>
    </p:spTree>
    <p:extLst>
      <p:ext uri="{BB962C8B-B14F-4D97-AF65-F5344CB8AC3E}">
        <p14:creationId xmlns:p14="http://schemas.microsoft.com/office/powerpoint/2010/main" val="973336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7594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CLS token</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0" name="Прямоугольник 9"/>
          <p:cNvSpPr/>
          <p:nvPr/>
        </p:nvSpPr>
        <p:spPr>
          <a:xfrm>
            <a:off x="293018" y="1177924"/>
            <a:ext cx="7199982" cy="1938992"/>
          </a:xfrm>
          <a:prstGeom prst="rect">
            <a:avLst/>
          </a:prstGeom>
        </p:spPr>
        <p:txBody>
          <a:bodyPr wrap="square">
            <a:spAutoFit/>
          </a:bodyPr>
          <a:lstStyle/>
          <a:p>
            <a:pPr marL="342900" indent="-342900">
              <a:spcBef>
                <a:spcPts val="600"/>
              </a:spcBef>
              <a:buFont typeface="Arial" panose="020B0604020202020204" pitchFamily="34" charset="0"/>
              <a:buChar char="•"/>
            </a:pPr>
            <a:r>
              <a:rPr lang="ru-RU" sz="2200" dirty="0" smtClean="0">
                <a:solidFill>
                  <a:schemeClr val="bg1"/>
                </a:solidFill>
              </a:rPr>
              <a:t>Выходной </a:t>
            </a:r>
            <a:r>
              <a:rPr lang="ru-RU" sz="2200" dirty="0" err="1" smtClean="0">
                <a:solidFill>
                  <a:schemeClr val="bg1"/>
                </a:solidFill>
              </a:rPr>
              <a:t>эмбединг</a:t>
            </a:r>
            <a:r>
              <a:rPr lang="ru-RU" sz="2200" dirty="0" smtClean="0">
                <a:solidFill>
                  <a:schemeClr val="bg1"/>
                </a:solidFill>
              </a:rPr>
              <a:t> [</a:t>
            </a:r>
            <a:r>
              <a:rPr lang="ru-RU" sz="2200" dirty="0" err="1" smtClean="0">
                <a:solidFill>
                  <a:schemeClr val="bg1"/>
                </a:solidFill>
              </a:rPr>
              <a:t>cls</a:t>
            </a:r>
            <a:r>
              <a:rPr lang="ru-RU" sz="2200" dirty="0" smtClean="0">
                <a:solidFill>
                  <a:schemeClr val="bg1"/>
                </a:solidFill>
              </a:rPr>
              <a:t>] </a:t>
            </a:r>
            <a:r>
              <a:rPr lang="ru-RU" sz="2200" dirty="0" err="1" smtClean="0">
                <a:solidFill>
                  <a:schemeClr val="bg1"/>
                </a:solidFill>
              </a:rPr>
              <a:t>токена</a:t>
            </a:r>
            <a:r>
              <a:rPr lang="ru-RU" sz="2200" dirty="0" smtClean="0">
                <a:solidFill>
                  <a:schemeClr val="bg1"/>
                </a:solidFill>
              </a:rPr>
              <a:t> подается в </a:t>
            </a:r>
            <a:r>
              <a:rPr lang="ru-RU" sz="2200" dirty="0" err="1" smtClean="0">
                <a:solidFill>
                  <a:schemeClr val="bg1"/>
                </a:solidFill>
              </a:rPr>
              <a:t>Classification</a:t>
            </a:r>
            <a:r>
              <a:rPr lang="ru-RU" sz="2200" dirty="0" smtClean="0">
                <a:solidFill>
                  <a:schemeClr val="bg1"/>
                </a:solidFill>
              </a:rPr>
              <a:t> </a:t>
            </a:r>
            <a:r>
              <a:rPr lang="ru-RU" sz="2200" dirty="0" err="1" smtClean="0">
                <a:solidFill>
                  <a:schemeClr val="bg1"/>
                </a:solidFill>
              </a:rPr>
              <a:t>Head</a:t>
            </a:r>
            <a:r>
              <a:rPr lang="ru-RU" sz="2200" dirty="0" smtClean="0">
                <a:solidFill>
                  <a:schemeClr val="bg1"/>
                </a:solidFill>
              </a:rPr>
              <a:t> для принятия итогового решения. </a:t>
            </a:r>
            <a:endParaRPr lang="en-US" sz="2200" dirty="0" smtClean="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В </a:t>
            </a:r>
            <a:r>
              <a:rPr lang="ru-RU" sz="2200" dirty="0">
                <a:solidFill>
                  <a:schemeClr val="bg1"/>
                </a:solidFill>
              </a:rPr>
              <a:t>процессе обучения модель учится складывать в </a:t>
            </a:r>
            <a:r>
              <a:rPr lang="ru-RU" sz="2200" dirty="0" err="1">
                <a:solidFill>
                  <a:schemeClr val="bg1"/>
                </a:solidFill>
              </a:rPr>
              <a:t>эмбединг</a:t>
            </a:r>
            <a:r>
              <a:rPr lang="ru-RU" sz="2200" dirty="0">
                <a:solidFill>
                  <a:schemeClr val="bg1"/>
                </a:solidFill>
              </a:rPr>
              <a:t> этого </a:t>
            </a:r>
            <a:r>
              <a:rPr lang="ru-RU" sz="2200" dirty="0" err="1">
                <a:solidFill>
                  <a:schemeClr val="bg1"/>
                </a:solidFill>
              </a:rPr>
              <a:t>токена</a:t>
            </a:r>
            <a:r>
              <a:rPr lang="ru-RU" sz="2200" dirty="0">
                <a:solidFill>
                  <a:schemeClr val="bg1"/>
                </a:solidFill>
              </a:rPr>
              <a:t> знания о всем изображении. </a:t>
            </a:r>
            <a:endParaRPr lang="en-US" sz="2200" dirty="0" smtClean="0">
              <a:solidFill>
                <a:schemeClr val="bg1"/>
              </a:solidFill>
            </a:endParaRPr>
          </a:p>
          <a:p>
            <a:pPr marL="342900" indent="-342900">
              <a:spcBef>
                <a:spcPts val="600"/>
              </a:spcBef>
              <a:buFont typeface="Arial" panose="020B0604020202020204" pitchFamily="34" charset="0"/>
              <a:buChar char="•"/>
            </a:pPr>
            <a:r>
              <a:rPr lang="ru-RU" sz="2200" dirty="0" smtClean="0">
                <a:solidFill>
                  <a:schemeClr val="bg1"/>
                </a:solidFill>
              </a:rPr>
              <a:t>Могут быть также и другие </a:t>
            </a:r>
            <a:r>
              <a:rPr lang="ru-RU" sz="2200" dirty="0" err="1" smtClean="0">
                <a:solidFill>
                  <a:schemeClr val="bg1"/>
                </a:solidFill>
              </a:rPr>
              <a:t>токены</a:t>
            </a:r>
            <a:r>
              <a:rPr lang="ru-RU" sz="2200" dirty="0" smtClean="0">
                <a:solidFill>
                  <a:schemeClr val="bg1"/>
                </a:solidFill>
              </a:rPr>
              <a:t>, для своих задач</a:t>
            </a:r>
            <a:endParaRPr lang="ru-RU" sz="2200" dirty="0">
              <a:solidFill>
                <a:schemeClr val="bg1"/>
              </a:solidFill>
            </a:endParaRPr>
          </a:p>
        </p:txBody>
      </p:sp>
      <p:pic>
        <p:nvPicPr>
          <p:cNvPr id="9219" name="Picture 3" descr="Диаграмма модели ViT (изображение автора)"/>
          <p:cNvPicPr>
            <a:picLocks noChangeAspect="1" noChangeArrowheads="1"/>
          </p:cNvPicPr>
          <p:nvPr/>
        </p:nvPicPr>
        <p:blipFill rotWithShape="1">
          <a:blip r:embed="rId2">
            <a:extLst>
              <a:ext uri="{28A0092B-C50C-407E-A947-70E740481C1C}">
                <a14:useLocalDpi xmlns:a14="http://schemas.microsoft.com/office/drawing/2010/main" val="0"/>
              </a:ext>
            </a:extLst>
          </a:blip>
          <a:srcRect t="33912" b="599"/>
          <a:stretch/>
        </p:blipFill>
        <p:spPr bwMode="auto">
          <a:xfrm>
            <a:off x="7714202" y="139701"/>
            <a:ext cx="4477798" cy="64793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489874"/>
            <a:ext cx="4100033" cy="307777"/>
          </a:xfrm>
          <a:prstGeom prst="rect">
            <a:avLst/>
          </a:prstGeom>
        </p:spPr>
        <p:txBody>
          <a:bodyPr wrap="none">
            <a:spAutoFit/>
          </a:bodyPr>
          <a:lstStyle/>
          <a:p>
            <a:r>
              <a:rPr lang="ru-RU" sz="1400" dirty="0">
                <a:solidFill>
                  <a:schemeClr val="bg1"/>
                </a:solidFill>
              </a:rPr>
              <a:t>https://blog.deepschool.ru/cv/vit-vision-transformer/</a:t>
            </a:r>
          </a:p>
        </p:txBody>
      </p:sp>
    </p:spTree>
    <p:extLst>
      <p:ext uri="{BB962C8B-B14F-4D97-AF65-F5344CB8AC3E}">
        <p14:creationId xmlns:p14="http://schemas.microsoft.com/office/powerpoint/2010/main" val="1987248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130628" y="903026"/>
                <a:ext cx="12046767" cy="3629435"/>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ts val="400"/>
                  </a:spcBef>
                  <a:spcAft>
                    <a:spcPct val="0"/>
                  </a:spcAft>
                  <a:buNone/>
                </a:pPr>
                <a:r>
                  <a:rPr lang="ru-RU" dirty="0" err="1">
                    <a:solidFill>
                      <a:schemeClr val="bg1"/>
                    </a:solidFill>
                  </a:rPr>
                  <a:t>Трансформеры</a:t>
                </a:r>
                <a:r>
                  <a:rPr lang="ru-RU" dirty="0">
                    <a:solidFill>
                      <a:schemeClr val="bg1"/>
                    </a:solidFill>
                  </a:rPr>
                  <a:t> не способны запоминать порядок или последовательность входов. </a:t>
                </a:r>
                <a:endParaRPr lang="ru-RU" dirty="0" smtClean="0">
                  <a:solidFill>
                    <a:schemeClr val="bg1"/>
                  </a:solidFill>
                </a:endParaRPr>
              </a:p>
              <a:p>
                <a:pPr marL="180975" lvl="1" indent="0" eaLnBrk="0" fontAlgn="base" hangingPunct="0">
                  <a:lnSpc>
                    <a:spcPct val="100000"/>
                  </a:lnSpc>
                  <a:spcBef>
                    <a:spcPts val="400"/>
                  </a:spcBef>
                  <a:spcAft>
                    <a:spcPct val="0"/>
                  </a:spcAft>
                  <a:buNone/>
                </a:pPr>
                <a:r>
                  <a:rPr lang="ru-RU" dirty="0" smtClean="0">
                    <a:solidFill>
                      <a:schemeClr val="bg1"/>
                    </a:solidFill>
                  </a:rPr>
                  <a:t>Если </a:t>
                </a:r>
                <a:r>
                  <a:rPr lang="ru-RU" dirty="0" err="1">
                    <a:solidFill>
                      <a:schemeClr val="bg1"/>
                    </a:solidFill>
                  </a:rPr>
                  <a:t>патчи</a:t>
                </a:r>
                <a:r>
                  <a:rPr lang="ru-RU" dirty="0">
                    <a:solidFill>
                      <a:schemeClr val="bg1"/>
                    </a:solidFill>
                  </a:rPr>
                  <a:t> </a:t>
                </a:r>
                <a:r>
                  <a:rPr lang="ru-RU" dirty="0" smtClean="0">
                    <a:solidFill>
                      <a:schemeClr val="bg1"/>
                    </a:solidFill>
                  </a:rPr>
                  <a:t>переупорядочить -  </a:t>
                </a:r>
                <a:r>
                  <a:rPr lang="ru-RU" dirty="0">
                    <a:solidFill>
                      <a:schemeClr val="bg1"/>
                    </a:solidFill>
                  </a:rPr>
                  <a:t>значение исходного изображения теряется</a:t>
                </a:r>
                <a:endParaRPr lang="ru-RU" b="1" dirty="0">
                  <a:solidFill>
                    <a:schemeClr val="bg1"/>
                  </a:solidFill>
                </a:endParaRPr>
              </a:p>
              <a:p>
                <a:pPr marL="523875" lvl="1" indent="-342900" eaLnBrk="0" fontAlgn="base" hangingPunct="0">
                  <a:lnSpc>
                    <a:spcPct val="100000"/>
                  </a:lnSpc>
                  <a:spcBef>
                    <a:spcPct val="0"/>
                  </a:spcBef>
                  <a:spcAft>
                    <a:spcPct val="0"/>
                  </a:spcAft>
                </a:pPr>
                <a:r>
                  <a:rPr lang="ru-RU" sz="2200" b="1" i="0" dirty="0">
                    <a:solidFill>
                      <a:schemeClr val="bg1"/>
                    </a:solidFill>
                  </a:rPr>
                  <a:t>Позиционное кодирование</a:t>
                </a:r>
                <a:r>
                  <a:rPr lang="ru-RU" sz="2200" i="0" dirty="0">
                    <a:solidFill>
                      <a:schemeClr val="bg1"/>
                    </a:solidFill>
                  </a:rPr>
                  <a:t>: сохраняет информацию о пространственном </a:t>
                </a:r>
                <a:r>
                  <a:rPr lang="ru-RU" sz="2200" i="0" dirty="0" smtClean="0">
                    <a:solidFill>
                      <a:schemeClr val="bg1"/>
                    </a:solidFill>
                  </a:rPr>
                  <a:t>положении</a:t>
                </a:r>
                <a:r>
                  <a:rPr lang="ru-RU" sz="2200" dirty="0" smtClean="0">
                    <a:solidFill>
                      <a:schemeClr val="bg1"/>
                    </a:solidFill>
                  </a:rPr>
                  <a:t> </a:t>
                </a:r>
                <a:r>
                  <a:rPr lang="ru-RU" sz="2200" dirty="0" err="1">
                    <a:solidFill>
                      <a:schemeClr val="bg1"/>
                    </a:solidFill>
                  </a:rPr>
                  <a:t>патча</a:t>
                </a:r>
                <a:r>
                  <a:rPr lang="ru-RU" sz="2200" dirty="0">
                    <a:solidFill>
                      <a:schemeClr val="bg1"/>
                    </a:solidFill>
                  </a:rPr>
                  <a:t> </a:t>
                </a:r>
                <a:br>
                  <a:rPr lang="ru-RU" sz="2200" dirty="0">
                    <a:solidFill>
                      <a:schemeClr val="bg1"/>
                    </a:solidFill>
                  </a:rPr>
                </a:b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𝑧</m:t>
                        </m:r>
                      </m:e>
                      <m:sub>
                        <m:r>
                          <a:rPr lang="ru-RU" altLang="ru-RU" sz="2200" i="1" dirty="0">
                            <a:solidFill>
                              <a:schemeClr val="bg1"/>
                            </a:solidFill>
                            <a:latin typeface="Cambria Math" panose="02040503050406030204" pitchFamily="18" charset="0"/>
                          </a:rPr>
                          <m:t>0</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𝐸</m:t>
                        </m:r>
                      </m:e>
                      <m:sub>
                        <m:r>
                          <a:rPr lang="ru-RU" altLang="ru-RU" sz="2200" i="1" dirty="0" err="1">
                            <a:solidFill>
                              <a:schemeClr val="bg1"/>
                            </a:solidFill>
                            <a:latin typeface="Cambria Math" panose="02040503050406030204" pitchFamily="18" charset="0"/>
                          </a:rPr>
                          <m:t>𝑝𝑜𝑠</m:t>
                        </m:r>
                      </m:sub>
                    </m:sSub>
                  </m:oMath>
                </a14:m>
                <a:endParaRPr lang="ru-RU" altLang="ru-RU" sz="2200" dirty="0">
                  <a:solidFill>
                    <a:schemeClr val="bg1"/>
                  </a:solidFill>
                </a:endParaRPr>
              </a:p>
              <a:p>
                <a:pPr marL="0" lvl="0" indent="0" eaLnBrk="0" fontAlgn="base" hangingPunct="0">
                  <a:lnSpc>
                    <a:spcPct val="100000"/>
                  </a:lnSpc>
                  <a:spcBef>
                    <a:spcPct val="0"/>
                  </a:spcBef>
                  <a:spcAft>
                    <a:spcPct val="0"/>
                  </a:spcAft>
                  <a:buNone/>
                </a:pPr>
                <a:r>
                  <a:rPr lang="ru-RU" altLang="ru-RU" sz="22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b="0" i="1" dirty="0" smtClean="0">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𝑃</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𝐶</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матрица встраивания </a:t>
                </a:r>
                <a:r>
                  <a:rPr lang="ru-RU" altLang="ru-RU" sz="2200" dirty="0" err="1">
                    <a:solidFill>
                      <a:schemeClr val="bg1"/>
                    </a:solidFill>
                  </a:rPr>
                  <a:t>патчей</a:t>
                </a:r>
                <a:endParaRPr lang="ru-RU"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𝐸</m:t>
                        </m:r>
                      </m:e>
                      <m:sub>
                        <m:r>
                          <a:rPr lang="ru-RU" altLang="ru-RU" sz="2200" i="1" dirty="0">
                            <a:solidFill>
                              <a:schemeClr val="bg1"/>
                            </a:solidFill>
                            <a:latin typeface="Cambria Math" panose="02040503050406030204" pitchFamily="18" charset="0"/>
                          </a:rPr>
                          <m:t>𝑝𝑜𝑠</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𝑁</m:t>
                            </m:r>
                            <m:r>
                              <a:rPr lang="ru-RU" altLang="ru-RU" sz="2200" i="1" dirty="0">
                                <a:solidFill>
                                  <a:schemeClr val="bg1"/>
                                </a:solidFill>
                                <a:latin typeface="Cambria Math" panose="02040503050406030204" pitchFamily="18" charset="0"/>
                              </a:rPr>
                              <m:t>+1</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𝑥</m:t>
                        </m:r>
                      </m:e>
                      <m:sub>
                        <m:r>
                          <a:rPr lang="ru-RU" altLang="ru-RU" sz="2200" i="1" dirty="0">
                            <a:solidFill>
                              <a:schemeClr val="bg1"/>
                            </a:solidFill>
                            <a:latin typeface="Cambria Math" panose="02040503050406030204" pitchFamily="18" charset="0"/>
                          </a:rPr>
                          <m:t>𝑐𝑙𝑎𝑠𝑠</m:t>
                        </m:r>
                      </m:sub>
                    </m:sSub>
                  </m:oMath>
                </a14:m>
                <a:r>
                  <a:rPr lang="ru-RU" altLang="ru-RU" sz="2200"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r>
                          <a:rPr lang="en-US" altLang="ru-RU" sz="2200" i="1" dirty="0">
                            <a:solidFill>
                              <a:schemeClr val="bg1"/>
                            </a:solidFill>
                            <a:latin typeface="Cambria Math" panose="02040503050406030204" pitchFamily="18" charset="0"/>
                          </a:rPr>
                          <m:t>1</m:t>
                        </m:r>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обучаемый </a:t>
                </a:r>
                <a:r>
                  <a:rPr lang="ru-RU" altLang="ru-RU" sz="2200" dirty="0" err="1">
                    <a:solidFill>
                      <a:schemeClr val="bg1"/>
                    </a:solidFill>
                  </a:rPr>
                  <a:t>токен</a:t>
                </a:r>
                <a:r>
                  <a:rPr lang="ru-RU" altLang="ru-RU" sz="2200" dirty="0">
                    <a:solidFill>
                      <a:schemeClr val="bg1"/>
                    </a:solidFill>
                  </a:rPr>
                  <a:t> класса</a:t>
                </a:r>
                <a:endParaRPr lang="en-US"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sz="2200" i="1" dirty="0" smtClean="0">
                        <a:solidFill>
                          <a:schemeClr val="bg1"/>
                        </a:solidFill>
                        <a:latin typeface="Cambria Math" panose="02040503050406030204" pitchFamily="18" charset="0"/>
                      </a:rPr>
                      <m:t>h</m:t>
                    </m:r>
                  </m:oMath>
                </a14:m>
                <a:r>
                  <a:rPr lang="en-US" altLang="ru-RU" sz="2200" dirty="0">
                    <a:solidFill>
                      <a:schemeClr val="bg1"/>
                    </a:solidFill>
                  </a:rPr>
                  <a:t> - </a:t>
                </a:r>
                <a:r>
                  <a:rPr lang="ru-RU" altLang="ru-RU" sz="2200" dirty="0">
                    <a:solidFill>
                      <a:schemeClr val="bg1"/>
                    </a:solidFill>
                  </a:rPr>
                  <a:t>заданная скрытая размерность</a:t>
                </a: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130628" y="903026"/>
                <a:ext cx="12046767" cy="3629435"/>
              </a:xfrm>
              <a:prstGeom prst="rect">
                <a:avLst/>
              </a:prstGeom>
              <a:blipFill>
                <a:blip r:embed="rId5"/>
                <a:stretch>
                  <a:fillRect l="-1416"/>
                </a:stretch>
              </a:blipFill>
              <a:ln>
                <a:noFill/>
              </a:ln>
              <a:effectLst/>
            </p:spPr>
            <p:txBody>
              <a:bodyPr/>
              <a:lstStyle/>
              <a:p>
                <a:r>
                  <a:rPr lang="ru-RU">
                    <a:noFill/>
                  </a:rPr>
                  <a:t> </a:t>
                </a:r>
              </a:p>
            </p:txBody>
          </p:sp>
        </mc:Fallback>
      </mc:AlternateContent>
      <p:pic>
        <p:nvPicPr>
          <p:cNvPr id="6" name="Picture 2" descr="https://habrastorage.org/r/w1560/getpro/habr/upload_files/2b5/dbc/54b/2b5dbc54b693a446ad5700c5e899c80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3353" y="3808325"/>
            <a:ext cx="5991409" cy="2464322"/>
          </a:xfrm>
          <a:prstGeom prst="roundRect">
            <a:avLst>
              <a:gd name="adj" fmla="val 1276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66699" y="6383179"/>
            <a:ext cx="7372351" cy="369332"/>
          </a:xfrm>
          <a:prstGeom prst="rect">
            <a:avLst/>
          </a:prstGeom>
        </p:spPr>
        <p:txBody>
          <a:bodyPr wrap="square">
            <a:spAutoFit/>
          </a:bodyPr>
          <a:lstStyle/>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p:sp>
        <p:nvSpPr>
          <p:cNvPr id="3" name="Прямоугольник 2"/>
          <p:cNvSpPr/>
          <p:nvPr/>
        </p:nvSpPr>
        <p:spPr>
          <a:xfrm>
            <a:off x="130628" y="5147828"/>
            <a:ext cx="5697416" cy="923330"/>
          </a:xfrm>
          <a:prstGeom prst="rect">
            <a:avLst/>
          </a:prstGeom>
        </p:spPr>
        <p:txBody>
          <a:bodyPr wrap="square">
            <a:spAutoFit/>
          </a:bodyPr>
          <a:lstStyle/>
          <a:p>
            <a:r>
              <a:rPr lang="en-US" dirty="0">
                <a:solidFill>
                  <a:schemeClr val="bg1"/>
                </a:solidFill>
                <a:latin typeface="source-serif-pro"/>
              </a:rPr>
              <a:t>Positional encodings help the model differentiate between different positions in the image and capture spatial relationships. </a:t>
            </a:r>
          </a:p>
        </p:txBody>
      </p:sp>
    </p:spTree>
    <p:extLst>
      <p:ext uri="{BB962C8B-B14F-4D97-AF65-F5344CB8AC3E}">
        <p14:creationId xmlns:p14="http://schemas.microsoft.com/office/powerpoint/2010/main" val="2567507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3265</TotalTime>
  <Words>4422</Words>
  <Application>Microsoft Office PowerPoint</Application>
  <PresentationFormat>Широкоэкранный</PresentationFormat>
  <Paragraphs>696</Paragraphs>
  <Slides>76</Slides>
  <Notes>4</Notes>
  <HiddenSlides>26</HiddenSlides>
  <MMClips>0</MMClips>
  <ScaleCrop>false</ScaleCrop>
  <HeadingPairs>
    <vt:vector size="6" baseType="variant">
      <vt:variant>
        <vt:lpstr>Использованные шрифты</vt:lpstr>
      </vt:variant>
      <vt:variant>
        <vt:i4>18</vt:i4>
      </vt:variant>
      <vt:variant>
        <vt:lpstr>Тема</vt:lpstr>
      </vt:variant>
      <vt:variant>
        <vt:i4>3</vt:i4>
      </vt:variant>
      <vt:variant>
        <vt:lpstr>Заголовки слайдов</vt:lpstr>
      </vt:variant>
      <vt:variant>
        <vt:i4>76</vt:i4>
      </vt:variant>
    </vt:vector>
  </HeadingPairs>
  <TitlesOfParts>
    <vt:vector size="97" baseType="lpstr">
      <vt:lpstr>-apple-system</vt:lpstr>
      <vt:lpstr>Arial</vt:lpstr>
      <vt:lpstr>Calibri</vt:lpstr>
      <vt:lpstr>Calibri Light</vt:lpstr>
      <vt:lpstr>Cambria Math</vt:lpstr>
      <vt:lpstr>Courier New</vt:lpstr>
      <vt:lpstr>Inter</vt:lpstr>
      <vt:lpstr>Menlo</vt:lpstr>
      <vt:lpstr>MJXc-TeX-main-R</vt:lpstr>
      <vt:lpstr>MJXc-TeX-math-I</vt:lpstr>
      <vt:lpstr>MJXc-TeX-size1-R</vt:lpstr>
      <vt:lpstr>MJXc-TeX-size2-R</vt:lpstr>
      <vt:lpstr>MJXc-TeX-size4-R</vt:lpstr>
      <vt:lpstr>SFMono-Regular</vt:lpstr>
      <vt:lpstr>Source Sans Pro</vt:lpstr>
      <vt:lpstr>source-serif-pro</vt:lpstr>
      <vt:lpstr>system-ui</vt:lpstr>
      <vt:lpstr>Work Sans</vt:lpstr>
      <vt:lpstr>Тема Office</vt:lpstr>
      <vt:lpstr>1_Тема Office</vt:lpstr>
      <vt:lpstr>2_Тема Office</vt:lpstr>
      <vt:lpstr>Презентация PowerPoint</vt:lpstr>
      <vt:lpstr>Ограничения сверточных сетей</vt:lpstr>
      <vt:lpstr>Свойства и Ограничения сверточных сетей</vt:lpstr>
      <vt:lpstr>Visual Transformer (VIT)</vt:lpstr>
      <vt:lpstr>Архитектуры трансформеры - VIT</vt:lpstr>
      <vt:lpstr>VIT. STEAM</vt:lpstr>
      <vt:lpstr>VIT. CLS token</vt:lpstr>
      <vt:lpstr>VIT. CLS token</vt:lpstr>
      <vt:lpstr>VIT. Positional Encoding</vt:lpstr>
      <vt:lpstr>VIT. Positional Encoding</vt:lpstr>
      <vt:lpstr>VIT. STEAM</vt:lpstr>
      <vt:lpstr>VIT. Transformer blocks</vt:lpstr>
      <vt:lpstr>VIT. MultiHeadAttention</vt:lpstr>
      <vt:lpstr>VIT. Attention</vt:lpstr>
      <vt:lpstr>VIT. MultiHeadAttention</vt:lpstr>
      <vt:lpstr>VIT. Head part</vt:lpstr>
      <vt:lpstr>Достоинства трансформеров</vt:lpstr>
      <vt:lpstr>Достоинства трансформеров</vt:lpstr>
      <vt:lpstr>Замена рецептивному полю</vt:lpstr>
      <vt:lpstr>Замена рецептивному полю</vt:lpstr>
      <vt:lpstr>Замена рецептивному полю</vt:lpstr>
      <vt:lpstr>ViT – широкое семейство моделей</vt:lpstr>
      <vt:lpstr>VIT Modify. RMSNorm</vt:lpstr>
      <vt:lpstr>VIT Modify. RoPE</vt:lpstr>
      <vt:lpstr>VIT. Gated MLP</vt:lpstr>
      <vt:lpstr>VIT. SwiGLU</vt:lpstr>
      <vt:lpstr>VIT. MOE</vt:lpstr>
      <vt:lpstr>VIT. MOE</vt:lpstr>
      <vt:lpstr>VIT. MOE</vt:lpstr>
      <vt:lpstr>VIT. MOE</vt:lpstr>
      <vt:lpstr>VIT. MOE</vt:lpstr>
      <vt:lpstr>VIT. MOE</vt:lpstr>
      <vt:lpstr>https://rohitbandaru.github.io/blog/Transformer-Design-Guide-Pt2/#kv-cache</vt:lpstr>
      <vt:lpstr>https://rohitbandaru.github.io/blog/Transformer-Design-Guide-Pt2/#kv-cache</vt:lpstr>
      <vt:lpstr>SWIN Transformer</vt:lpstr>
      <vt:lpstr>SWIN Transformer</vt:lpstr>
      <vt:lpstr>SWIN Transformer</vt:lpstr>
      <vt:lpstr>SWIN Transformer</vt:lpstr>
      <vt:lpstr>MOBILE VIT</vt:lpstr>
      <vt:lpstr>SWIN Transformer</vt:lpstr>
      <vt:lpstr>SWIN Transformer</vt:lpstr>
      <vt:lpstr>ConvNext</vt:lpstr>
      <vt:lpstr>ConvNext</vt:lpstr>
      <vt:lpstr>FAST VIT</vt:lpstr>
      <vt:lpstr>FAST VIT</vt:lpstr>
      <vt:lpstr>Трансформеры, полно-связные или сверточные сети</vt:lpstr>
      <vt:lpstr>Трансформеры, полно-связные или сверточные сети - Миксеры</vt:lpstr>
      <vt:lpstr>FAST VIT</vt:lpstr>
      <vt:lpstr>MOBILE VIT</vt:lpstr>
      <vt:lpstr>SWIN 2 Transformer</vt:lpstr>
      <vt:lpstr>SWIN 2 Transformer</vt:lpstr>
      <vt:lpstr>SWIN 2 Transformer</vt:lpstr>
      <vt:lpstr>SWIN 2 Transformer</vt:lpstr>
      <vt:lpstr>HIERA</vt:lpstr>
      <vt:lpstr>LORA</vt:lpstr>
      <vt:lpstr>VIT. LayerNorm</vt:lpstr>
      <vt:lpstr>VIT. Векторизация патча</vt:lpstr>
      <vt:lpstr>VIT. Positional Encoding</vt:lpstr>
      <vt:lpstr>DeiT Transformer</vt:lpstr>
      <vt:lpstr>DeiT Transformer</vt:lpstr>
      <vt:lpstr>ConvNext</vt:lpstr>
      <vt:lpstr>XCiT</vt:lpstr>
      <vt:lpstr>ViT-Lite.  </vt:lpstr>
      <vt:lpstr>ViT-Lite.  </vt:lpstr>
      <vt:lpstr>C Better Vision Transformer via Token Pooling and Attention Sharing  ut</vt:lpstr>
      <vt:lpstr>VOLO (Vision Outlooker for Visual Recognition) </vt:lpstr>
      <vt:lpstr>Ограничения сверточных сетей</vt:lpstr>
      <vt:lpstr>Ограничения сверточных сетей</vt:lpstr>
      <vt:lpstr>Презентация PowerPoint</vt:lpstr>
      <vt:lpstr>Трансформеры, полно-связные или сверточные сети</vt:lpstr>
      <vt:lpstr>Трансформеры, полно-связные или сверточные сети</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Задача семантической сегментации</dc:title>
  <dc:creator>Ронкин Михаил Владимирович</dc:creator>
  <cp:lastModifiedBy>Ронкин Михаил Владимирович</cp:lastModifiedBy>
  <cp:revision>192</cp:revision>
  <dcterms:created xsi:type="dcterms:W3CDTF">2021-12-17T14:01:26Z</dcterms:created>
  <dcterms:modified xsi:type="dcterms:W3CDTF">2025-12-03T13:03:52Z</dcterms:modified>
</cp:coreProperties>
</file>